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545" r:id="rId3"/>
    <p:sldId id="550" r:id="rId4"/>
    <p:sldId id="551" r:id="rId5"/>
    <p:sldId id="387" r:id="rId6"/>
    <p:sldId id="546" r:id="rId7"/>
    <p:sldId id="547" r:id="rId8"/>
    <p:sldId id="503" r:id="rId9"/>
    <p:sldId id="504" r:id="rId10"/>
    <p:sldId id="444" r:id="rId11"/>
    <p:sldId id="526" r:id="rId12"/>
    <p:sldId id="505" r:id="rId13"/>
    <p:sldId id="527" r:id="rId14"/>
    <p:sldId id="528" r:id="rId15"/>
    <p:sldId id="529" r:id="rId16"/>
    <p:sldId id="530" r:id="rId17"/>
    <p:sldId id="535" r:id="rId18"/>
    <p:sldId id="532" r:id="rId19"/>
    <p:sldId id="533" r:id="rId20"/>
    <p:sldId id="534" r:id="rId21"/>
    <p:sldId id="536" r:id="rId22"/>
    <p:sldId id="537" r:id="rId23"/>
    <p:sldId id="538" r:id="rId24"/>
    <p:sldId id="539" r:id="rId25"/>
    <p:sldId id="540" r:id="rId26"/>
    <p:sldId id="542" r:id="rId27"/>
    <p:sldId id="548" r:id="rId28"/>
    <p:sldId id="544" r:id="rId29"/>
    <p:sldId id="549" r:id="rId30"/>
    <p:sldId id="373" r:id="rId31"/>
  </p:sldIdLst>
  <p:sldSz cx="10688638" cy="7562850"/>
  <p:notesSz cx="9313863" cy="6858000"/>
  <p:defaultTextStyle>
    <a:defPPr>
      <a:defRPr lang="en-US"/>
    </a:defPPr>
    <a:lvl1pPr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96888" indent="-39688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95363" indent="-80963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492250" indent="-120650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990725" indent="-161925" algn="l" defTabSz="496888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pos="33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FFFF99"/>
    <a:srgbClr val="002060"/>
    <a:srgbClr val="1F497D"/>
    <a:srgbClr val="E6B9B8"/>
    <a:srgbClr val="FF0000"/>
    <a:srgbClr val="DDDDDD"/>
    <a:srgbClr val="F8F8F8"/>
    <a:srgbClr val="544000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72" autoAdjust="0"/>
    <p:restoredTop sz="99821" autoAdjust="0"/>
  </p:normalViewPr>
  <p:slideViewPr>
    <p:cSldViewPr snapToGrid="0">
      <p:cViewPr>
        <p:scale>
          <a:sx n="63" d="100"/>
          <a:sy n="63" d="100"/>
        </p:scale>
        <p:origin x="1230" y="60"/>
      </p:cViewPr>
      <p:guideLst>
        <p:guide orient="horz" pos="2382"/>
        <p:guide pos="3366"/>
      </p:guideLst>
    </p:cSldViewPr>
  </p:slideViewPr>
  <p:outlineViewPr>
    <p:cViewPr>
      <p:scale>
        <a:sx n="100" d="100"/>
        <a:sy n="100" d="100"/>
      </p:scale>
      <p:origin x="0" y="1168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/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>
            <a:extLst/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76850" y="0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DE65C869-0438-4B24-8D3B-941E75071A1B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19460" name="Rectangle 4">
            <a:extLst/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>
            <a:extLst/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76850" y="6513513"/>
            <a:ext cx="4035425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itchFamily="34" charset="0"/>
              </a:defRPr>
            </a:lvl1pPr>
          </a:lstStyle>
          <a:p>
            <a:pPr>
              <a:defRPr/>
            </a:pPr>
            <a:fld id="{BB6FF3AD-EFA2-4301-924E-8DFCBD24A8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8794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/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3" name="Date Placeholder 2">
            <a:extLst/>
          </p:cNvPr>
          <p:cNvSpPr>
            <a:spLocks noGrp="1"/>
          </p:cNvSpPr>
          <p:nvPr>
            <p:ph type="dt" idx="1"/>
          </p:nvPr>
        </p:nvSpPr>
        <p:spPr>
          <a:xfrm>
            <a:off x="5276850" y="0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3EAEB3A1-1CD8-46F7-95B2-4F5E01C26CAC}" type="datetimeFigureOut">
              <a:rPr lang="id-ID"/>
              <a:pPr>
                <a:defRPr/>
              </a:pPr>
              <a:t>19/02/2019</a:t>
            </a:fld>
            <a:endParaRPr lang="id-ID"/>
          </a:p>
        </p:txBody>
      </p:sp>
      <p:sp>
        <p:nvSpPr>
          <p:cNvPr id="4" name="Slide Image Placeholder 3">
            <a:extLst/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838450" y="514350"/>
            <a:ext cx="3635375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d-ID" noProof="0"/>
          </a:p>
        </p:txBody>
      </p:sp>
      <p:sp>
        <p:nvSpPr>
          <p:cNvPr id="5" name="Notes Placeholder 4">
            <a:extLst/>
          </p:cNvPr>
          <p:cNvSpPr>
            <a:spLocks noGrp="1"/>
          </p:cNvSpPr>
          <p:nvPr>
            <p:ph type="body" sz="quarter" idx="3"/>
          </p:nvPr>
        </p:nvSpPr>
        <p:spPr>
          <a:xfrm>
            <a:off x="931863" y="3257550"/>
            <a:ext cx="7450137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id-ID" noProof="0"/>
          </a:p>
        </p:txBody>
      </p:sp>
      <p:sp>
        <p:nvSpPr>
          <p:cNvPr id="6" name="Footer Placeholder 5">
            <a:extLst/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035425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6">
            <a:extLst/>
          </p:cNvPr>
          <p:cNvSpPr>
            <a:spLocks noGrp="1"/>
          </p:cNvSpPr>
          <p:nvPr>
            <p:ph type="sldNum" sz="quarter" idx="5"/>
          </p:nvPr>
        </p:nvSpPr>
        <p:spPr>
          <a:xfrm>
            <a:off x="5276850" y="6513513"/>
            <a:ext cx="4035425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FA4F900-643E-4FB3-9308-097B29C10E2F}" type="slidenum">
              <a:rPr lang="id-ID" altLang="en-US"/>
              <a:pPr>
                <a:defRPr/>
              </a:pPr>
              <a:t>‹#›</a:t>
            </a:fld>
            <a:endParaRPr lang="id-ID" altLang="en-US"/>
          </a:p>
        </p:txBody>
      </p:sp>
    </p:spTree>
    <p:extLst>
      <p:ext uri="{BB962C8B-B14F-4D97-AF65-F5344CB8AC3E}">
        <p14:creationId xmlns:p14="http://schemas.microsoft.com/office/powerpoint/2010/main" val="4203463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648" y="2349392"/>
            <a:ext cx="9085342" cy="162111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3297" y="4285615"/>
            <a:ext cx="7482047" cy="193272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2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0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6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1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19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A60A90-400D-4817-BB68-18EEEDB9F1D8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543CA9-00AE-4394-BC3D-9243147E7B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D2B007-B3DA-4DAF-ABB5-EE5808E30563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C3A0A-3BD6-476E-8938-F96AE6A75E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4329" y="4859837"/>
            <a:ext cx="9085342" cy="1502066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4329" y="3205465"/>
            <a:ext cx="9085342" cy="1654373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773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47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9321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909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8869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8643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841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8191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40D0F-AD16-475B-B1AA-F600F71EE8D8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BAB08-B4AD-44C0-9CC7-FFA803E50E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8970" y="1764672"/>
            <a:ext cx="5121639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753" y="1764672"/>
            <a:ext cx="5121639" cy="4991131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65636-E28B-4361-B9CB-867006488FE1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2F7E9A-C405-424C-87BC-F056311FA4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2" y="302866"/>
            <a:ext cx="9619774" cy="126047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433" y="1692890"/>
            <a:ext cx="4722671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433" y="2398405"/>
            <a:ext cx="4722671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29682" y="1692890"/>
            <a:ext cx="4724527" cy="70551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39" indent="0">
              <a:buNone/>
              <a:defRPr sz="2200" b="1"/>
            </a:lvl2pPr>
            <a:lvl3pPr marL="995478" indent="0">
              <a:buNone/>
              <a:defRPr sz="2000" b="1"/>
            </a:lvl3pPr>
            <a:lvl4pPr marL="1493217" indent="0">
              <a:buNone/>
              <a:defRPr sz="1700" b="1"/>
            </a:lvl4pPr>
            <a:lvl5pPr marL="1990957" indent="0">
              <a:buNone/>
              <a:defRPr sz="1700" b="1"/>
            </a:lvl5pPr>
            <a:lvl6pPr marL="2488695" indent="0">
              <a:buNone/>
              <a:defRPr sz="1700" b="1"/>
            </a:lvl6pPr>
            <a:lvl7pPr marL="2986435" indent="0">
              <a:buNone/>
              <a:defRPr sz="1700" b="1"/>
            </a:lvl7pPr>
            <a:lvl8pPr marL="3484174" indent="0">
              <a:buNone/>
              <a:defRPr sz="1700" b="1"/>
            </a:lvl8pPr>
            <a:lvl9pPr marL="3981914" indent="0">
              <a:buNone/>
              <a:defRPr sz="17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29682" y="2398405"/>
            <a:ext cx="4724527" cy="435739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3CAC8-A56C-4B6B-B1DE-44282F4A6649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8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9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9835E9-5DFA-4282-AF62-65E5F947B4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696C1-3AC6-436E-9A4D-E495FE1D9FF1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4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5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C47E-27C4-4B14-9436-0F71CC4388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C696A-8D8B-480F-891F-6376916C5390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3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4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788393-4D1D-4D32-9147-2C1E136ED2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435" y="301113"/>
            <a:ext cx="3516489" cy="128148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8963" y="301121"/>
            <a:ext cx="5975245" cy="6454683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435" y="1582600"/>
            <a:ext cx="3516489" cy="5173200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886BF9-E4B5-435C-8877-7C409DCABAC7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21CECC-669F-46FE-BB27-88CCE9B20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5047" y="5293995"/>
            <a:ext cx="6413183" cy="624986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95047" y="675755"/>
            <a:ext cx="6413183" cy="4537710"/>
          </a:xfrm>
        </p:spPr>
        <p:txBody>
          <a:bodyPr rtlCol="0">
            <a:normAutofit/>
          </a:bodyPr>
          <a:lstStyle>
            <a:lvl1pPr marL="0" indent="0">
              <a:buNone/>
              <a:defRPr sz="3500"/>
            </a:lvl1pPr>
            <a:lvl2pPr marL="497739" indent="0">
              <a:buNone/>
              <a:defRPr sz="3000"/>
            </a:lvl2pPr>
            <a:lvl3pPr marL="995478" indent="0">
              <a:buNone/>
              <a:defRPr sz="2600"/>
            </a:lvl3pPr>
            <a:lvl4pPr marL="1493217" indent="0">
              <a:buNone/>
              <a:defRPr sz="2200"/>
            </a:lvl4pPr>
            <a:lvl5pPr marL="1990957" indent="0">
              <a:buNone/>
              <a:defRPr sz="2200"/>
            </a:lvl5pPr>
            <a:lvl6pPr marL="2488695" indent="0">
              <a:buNone/>
              <a:defRPr sz="2200"/>
            </a:lvl6pPr>
            <a:lvl7pPr marL="2986435" indent="0">
              <a:buNone/>
              <a:defRPr sz="2200"/>
            </a:lvl7pPr>
            <a:lvl8pPr marL="3484174" indent="0">
              <a:buNone/>
              <a:defRPr sz="2200"/>
            </a:lvl8pPr>
            <a:lvl9pPr marL="3981914" indent="0">
              <a:buNone/>
              <a:defRPr sz="22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5047" y="5918981"/>
            <a:ext cx="6413183" cy="887584"/>
          </a:xfrm>
        </p:spPr>
        <p:txBody>
          <a:bodyPr/>
          <a:lstStyle>
            <a:lvl1pPr marL="0" indent="0">
              <a:buNone/>
              <a:defRPr sz="1500"/>
            </a:lvl1pPr>
            <a:lvl2pPr marL="497739" indent="0">
              <a:buNone/>
              <a:defRPr sz="1300"/>
            </a:lvl2pPr>
            <a:lvl3pPr marL="995478" indent="0">
              <a:buNone/>
              <a:defRPr sz="1100"/>
            </a:lvl3pPr>
            <a:lvl4pPr marL="1493217" indent="0">
              <a:buNone/>
              <a:defRPr sz="1000"/>
            </a:lvl4pPr>
            <a:lvl5pPr marL="1990957" indent="0">
              <a:buNone/>
              <a:defRPr sz="1000"/>
            </a:lvl5pPr>
            <a:lvl6pPr marL="2488695" indent="0">
              <a:buNone/>
              <a:defRPr sz="1000"/>
            </a:lvl6pPr>
            <a:lvl7pPr marL="2986435" indent="0">
              <a:buNone/>
              <a:defRPr sz="1000"/>
            </a:lvl7pPr>
            <a:lvl8pPr marL="3484174" indent="0">
              <a:buNone/>
              <a:defRPr sz="1000"/>
            </a:lvl8pPr>
            <a:lvl9pPr marL="3981914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1F023-B2C0-4692-AEA8-94AA5C7DEE2E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6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7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E5E9F-0914-4965-AA08-C9D232F248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06D57-EBC3-4D8E-A44B-7BF18EBC5404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EAD88-2570-4226-8B70-1E059218E9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95034" y="302871"/>
            <a:ext cx="2605356" cy="6452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972" y="302871"/>
            <a:ext cx="7637923" cy="645293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96C9F8-967E-4DAB-9256-575AE1D1C4AB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86A72-B6BC-416F-AEBF-B9FB2AF639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534988" y="303213"/>
            <a:ext cx="9618662" cy="126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34988" y="1765300"/>
            <a:ext cx="9618662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9549" tIns="49773" rIns="99549" bIns="497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/>
          </p:cNvPr>
          <p:cNvSpPr>
            <a:spLocks noGrp="1"/>
          </p:cNvSpPr>
          <p:nvPr>
            <p:ph type="dt" sz="half" idx="2"/>
          </p:nvPr>
        </p:nvSpPr>
        <p:spPr>
          <a:xfrm>
            <a:off x="5349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l" eaLnBrk="1" hangingPunct="1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fld id="{44BD9A41-A0D1-4B12-99B2-89793EF2ADC7}" type="datetime1">
              <a:rPr lang="en-US"/>
              <a:pPr>
                <a:defRPr/>
              </a:pPr>
              <a:t>2/19/2019</a:t>
            </a:fld>
            <a:endParaRPr lang="en-US"/>
          </a:p>
        </p:txBody>
      </p:sp>
      <p:sp>
        <p:nvSpPr>
          <p:cNvPr id="5" name="Footer Placeholder 4">
            <a:extLst/>
          </p:cNvPr>
          <p:cNvSpPr>
            <a:spLocks noGrp="1"/>
          </p:cNvSpPr>
          <p:nvPr>
            <p:ph type="ftr" sz="quarter" idx="3"/>
          </p:nvPr>
        </p:nvSpPr>
        <p:spPr>
          <a:xfrm>
            <a:off x="3651250" y="7010400"/>
            <a:ext cx="3386138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300">
                <a:solidFill>
                  <a:srgbClr val="898989"/>
                </a:solidFill>
                <a:latin typeface="Calibri" pitchFamily="-65" charset="0"/>
                <a:ea typeface="ＭＳ Ｐゴシック" pitchFamily="-65" charset="-128"/>
              </a:defRPr>
            </a:lvl1pPr>
          </a:lstStyle>
          <a:p>
            <a:pPr>
              <a:defRPr/>
            </a:pPr>
            <a:endParaRPr lang="id-ID"/>
          </a:p>
        </p:txBody>
      </p:sp>
      <p:sp>
        <p:nvSpPr>
          <p:cNvPr id="6" name="Slide Number Placeholder 5">
            <a:extLst/>
          </p:cNvPr>
          <p:cNvSpPr>
            <a:spLocks noGrp="1"/>
          </p:cNvSpPr>
          <p:nvPr>
            <p:ph type="sldNum" sz="quarter" idx="4"/>
          </p:nvPr>
        </p:nvSpPr>
        <p:spPr>
          <a:xfrm>
            <a:off x="7659688" y="7010400"/>
            <a:ext cx="2493962" cy="401638"/>
          </a:xfrm>
          <a:prstGeom prst="rect">
            <a:avLst/>
          </a:prstGeom>
        </p:spPr>
        <p:txBody>
          <a:bodyPr vert="horz" wrap="square" lIns="99549" tIns="49773" rIns="99549" bIns="49773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00" smtClean="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876DB99E-ED07-4937-9784-83616551DC7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205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defTabSz="496888" rtl="0" eaLnBrk="0" fontAlgn="base" hangingPunct="0">
        <a:spcBef>
          <a:spcPct val="0"/>
        </a:spcBef>
        <a:spcAft>
          <a:spcPct val="0"/>
        </a:spcAft>
        <a:defRPr sz="4800" kern="1200">
          <a:solidFill>
            <a:schemeClr val="tx1"/>
          </a:solidFill>
          <a:latin typeface="+mj-lt"/>
          <a:ea typeface="ＭＳ Ｐゴシック" pitchFamily="34" charset="-128"/>
          <a:cs typeface="+mj-cs"/>
        </a:defRPr>
      </a:lvl1pPr>
      <a:lvl2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2pPr>
      <a:lvl3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3pPr>
      <a:lvl4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4pPr>
      <a:lvl5pPr algn="ctr" defTabSz="496888" rtl="0" eaLnBrk="0" fontAlgn="base" hangingPunct="0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34" charset="-128"/>
        </a:defRPr>
      </a:lvl5pPr>
      <a:lvl6pPr marL="4572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6pPr>
      <a:lvl7pPr marL="9144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7pPr>
      <a:lvl8pPr marL="13716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8pPr>
      <a:lvl9pPr marL="1828800" algn="ctr" defTabSz="496888" rtl="0" fontAlgn="base">
        <a:spcBef>
          <a:spcPct val="0"/>
        </a:spcBef>
        <a:spcAft>
          <a:spcPct val="0"/>
        </a:spcAft>
        <a:defRPr sz="4800">
          <a:solidFill>
            <a:schemeClr val="tx1"/>
          </a:solidFill>
          <a:latin typeface="Calibri" pitchFamily="-65" charset="0"/>
          <a:ea typeface="ＭＳ Ｐゴシック" pitchFamily="-65" charset="-128"/>
        </a:defRPr>
      </a:lvl9pPr>
    </p:titleStyle>
    <p:bodyStyle>
      <a:lvl1pPr marL="373063" indent="-3730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5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1pPr>
      <a:lvl2pPr marL="808038" indent="-309563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2pPr>
      <a:lvl3pPr marL="1243013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6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3pPr>
      <a:lvl4pPr marL="1741488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4pPr>
      <a:lvl5pPr marL="2238375" indent="-247650" algn="l" defTabSz="496888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200" kern="1200">
          <a:solidFill>
            <a:schemeClr val="tx1"/>
          </a:solidFill>
          <a:latin typeface="+mn-lt"/>
          <a:ea typeface="ＭＳ Ｐゴシック" pitchFamily="34" charset="-128"/>
          <a:cs typeface="+mn-cs"/>
        </a:defRPr>
      </a:lvl5pPr>
      <a:lvl6pPr marL="2737566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305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04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30783" indent="-248870" algn="l" defTabSz="497739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39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478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21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0957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69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435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17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1914" algn="l" defTabSz="497739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Grp="1"/>
          </p:cNvSpPr>
          <p:nvPr>
            <p:ph type="ctrTitle" idx="4294967295"/>
          </p:nvPr>
        </p:nvSpPr>
        <p:spPr>
          <a:xfrm>
            <a:off x="220663" y="1608138"/>
            <a:ext cx="4351337" cy="1062037"/>
          </a:xfrm>
        </p:spPr>
        <p:txBody>
          <a:bodyPr/>
          <a:lstStyle/>
          <a:p>
            <a:pPr algn="l" eaLnBrk="1" hangingPunct="1"/>
            <a:r>
              <a:rPr lang="en-US" altLang="en-US" sz="1400" dirty="0">
                <a:solidFill>
                  <a:srgbClr val="002060"/>
                </a:solidFill>
                <a:latin typeface="Arial" charset="0"/>
              </a:rPr>
              <a:t>PENDIDIKAN TERBUKA DAN JARAK JAUH</a:t>
            </a:r>
            <a:br>
              <a:rPr lang="id-ID" altLang="en-US" sz="1400" dirty="0">
                <a:solidFill>
                  <a:srgbClr val="002060"/>
                </a:solidFill>
                <a:latin typeface="Arial" charset="0"/>
              </a:rPr>
            </a:br>
            <a:r>
              <a:rPr lang="id-ID" altLang="en-US" sz="1400" dirty="0">
                <a:solidFill>
                  <a:srgbClr val="002060"/>
                </a:solidFill>
                <a:latin typeface="Arial" charset="0"/>
              </a:rPr>
              <a:t>Membuka Akses Pendidikan Tinggi bagi Semua</a:t>
            </a:r>
            <a:br>
              <a:rPr lang="id-ID" altLang="en-US" sz="1400" dirty="0">
                <a:solidFill>
                  <a:srgbClr val="002060"/>
                </a:solidFill>
                <a:latin typeface="Arial" charset="0"/>
              </a:rPr>
            </a:br>
            <a:r>
              <a:rPr lang="id-ID" altLang="en-US" sz="1400" i="1" dirty="0">
                <a:solidFill>
                  <a:srgbClr val="002060"/>
                </a:solidFill>
                <a:latin typeface="Arial" charset="0"/>
              </a:rPr>
              <a:t>Making </a:t>
            </a:r>
            <a:r>
              <a:rPr lang="id-ID" altLang="en-US" sz="1400" i="1" dirty="0" err="1">
                <a:solidFill>
                  <a:srgbClr val="002060"/>
                </a:solidFill>
                <a:latin typeface="Arial" charset="0"/>
              </a:rPr>
              <a:t>Higher</a:t>
            </a:r>
            <a:r>
              <a:rPr lang="id-ID" altLang="en-US" sz="1400" i="1">
                <a:solidFill>
                  <a:srgbClr val="002060"/>
                </a:solidFill>
                <a:latin typeface="Arial" charset="0"/>
              </a:rPr>
              <a:t> Education Open to All</a:t>
            </a:r>
            <a:endParaRPr lang="id-ID" altLang="en-US" sz="140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542925" y="3765550"/>
            <a:ext cx="9688513" cy="646331"/>
          </a:xfrm>
          <a:prstGeom prst="rect">
            <a:avLst/>
          </a:prstGeom>
          <a:solidFill>
            <a:srgbClr val="F8F8F8">
              <a:alpha val="59999"/>
            </a:srgb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endParaRPr lang="en-US" altLang="en-US" sz="3600" b="1" dirty="0">
              <a:solidFill>
                <a:srgbClr val="00206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544393" y="689548"/>
            <a:ext cx="1197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Bradley Hand ITC" panose="03070402050302030203" pitchFamily="66" charset="0"/>
              </a:rPr>
              <a:t>PKBJJ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AFC571F-5C84-401D-B128-E3C2AB03AB87}"/>
              </a:ext>
            </a:extLst>
          </p:cNvPr>
          <p:cNvSpPr/>
          <p:nvPr/>
        </p:nvSpPr>
        <p:spPr>
          <a:xfrm>
            <a:off x="1524000" y="2560320"/>
            <a:ext cx="7757160" cy="4267200"/>
          </a:xfrm>
          <a:prstGeom prst="ellipse">
            <a:avLst/>
          </a:prstGeom>
          <a:solidFill>
            <a:srgbClr val="002060">
              <a:alpha val="89804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en-US" altLang="en-US" sz="32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KIAT SUKSES MENGIKUTI </a:t>
            </a:r>
          </a:p>
          <a:p>
            <a:pPr algn="ctr" eaLnBrk="1" hangingPunct="1"/>
            <a:r>
              <a:rPr lang="en-US" altLang="en-US" sz="3200" b="1" dirty="0">
                <a:solidFill>
                  <a:srgbClr val="FFFF00"/>
                </a:solidFill>
                <a:latin typeface="Bradley Hand ITC" panose="03070402050302030203" pitchFamily="66" charset="0"/>
              </a:rPr>
              <a:t>TUTORIAL ONLINE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68500" y="425450"/>
            <a:ext cx="8583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tx2"/>
                </a:solidFill>
                <a:latin typeface="+mn-lt"/>
              </a:rPr>
              <a:t>PROSEDUR MENGIKUTI TUTON</a:t>
            </a:r>
            <a:endParaRPr lang="en-US" sz="28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26626" name="AutoShape 2" descr="blob:https://web.whatsapp.com/d29f1a49-ecd6-429f-8a8e-fd78f7066c1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8" name="AutoShape 4" descr="blob:https://web.whatsapp.com/d29f1a49-ecd6-429f-8a8e-fd78f7066c1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6629" name="Picture 5" descr="C:\Users\Mira\Downloads\WhatsApp Image 2018-12-01 at 8.15.59 AM.jpeg"/>
          <p:cNvPicPr>
            <a:picLocks noChangeAspect="1" noChangeArrowheads="1"/>
          </p:cNvPicPr>
          <p:nvPr/>
        </p:nvPicPr>
        <p:blipFill>
          <a:blip r:embed="rId2"/>
          <a:srcRect t="1242" b="27647"/>
          <a:stretch>
            <a:fillRect/>
          </a:stretch>
        </p:blipFill>
        <p:spPr bwMode="auto">
          <a:xfrm>
            <a:off x="1968500" y="1219200"/>
            <a:ext cx="6911340" cy="5471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28231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A32684-2395-4D82-8DE5-54F8D9E93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0596870"/>
              </p:ext>
            </p:extLst>
          </p:nvPr>
        </p:nvGraphicFramePr>
        <p:xfrm>
          <a:off x="1173480" y="2638425"/>
          <a:ext cx="8336288" cy="396240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521018">
                  <a:extLst>
                    <a:ext uri="{9D8B030D-6E8A-4147-A177-3AD203B41FA5}">
                      <a16:colId xmlns:a16="http://schemas.microsoft.com/office/drawing/2014/main" val="2525982881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525162177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3814647522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115596385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3995752879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3068886590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028375224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688574853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461195438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765400330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150268225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574162725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565765633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871554528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160924966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111688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>
                    <a:gradFill flip="none" rotWithShape="1">
                      <a:gsLst>
                        <a:gs pos="0">
                          <a:srgbClr val="00B0F0">
                            <a:tint val="66000"/>
                            <a:satMod val="160000"/>
                          </a:srgbClr>
                        </a:gs>
                        <a:gs pos="50000">
                          <a:srgbClr val="00B0F0">
                            <a:tint val="44500"/>
                            <a:satMod val="160000"/>
                          </a:srgbClr>
                        </a:gs>
                        <a:gs pos="100000">
                          <a:srgbClr val="00B0F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2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4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6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7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dirty="0">
                          <a:solidFill>
                            <a:srgbClr val="C00000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gradFill flip="none" rotWithShape="1">
                      <a:gsLst>
                        <a:gs pos="0">
                          <a:srgbClr val="33CCFF">
                            <a:shade val="30000"/>
                            <a:satMod val="115000"/>
                          </a:srgbClr>
                        </a:gs>
                        <a:gs pos="50000">
                          <a:srgbClr val="33CCFF">
                            <a:shade val="67500"/>
                            <a:satMod val="115000"/>
                          </a:srgbClr>
                        </a:gs>
                        <a:gs pos="100000">
                          <a:srgbClr val="33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gradFill flip="none" rotWithShape="1">
                      <a:gsLst>
                        <a:gs pos="0">
                          <a:srgbClr val="33CCFF">
                            <a:shade val="30000"/>
                            <a:satMod val="115000"/>
                          </a:srgbClr>
                        </a:gs>
                        <a:gs pos="50000">
                          <a:srgbClr val="33CCFF">
                            <a:shade val="67500"/>
                            <a:satMod val="115000"/>
                          </a:srgbClr>
                        </a:gs>
                        <a:gs pos="100000">
                          <a:srgbClr val="33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gradFill flip="none" rotWithShape="1">
                      <a:gsLst>
                        <a:gs pos="0">
                          <a:srgbClr val="33CCFF">
                            <a:shade val="30000"/>
                            <a:satMod val="115000"/>
                          </a:srgbClr>
                        </a:gs>
                        <a:gs pos="50000">
                          <a:srgbClr val="33CCFF">
                            <a:shade val="67500"/>
                            <a:satMod val="115000"/>
                          </a:srgbClr>
                        </a:gs>
                        <a:gs pos="100000">
                          <a:srgbClr val="33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ID" dirty="0"/>
                    </a:p>
                  </a:txBody>
                  <a:tcPr>
                    <a:gradFill flip="none" rotWithShape="1">
                      <a:gsLst>
                        <a:gs pos="0">
                          <a:srgbClr val="33CCFF">
                            <a:shade val="30000"/>
                            <a:satMod val="115000"/>
                          </a:srgbClr>
                        </a:gs>
                        <a:gs pos="50000">
                          <a:srgbClr val="33CCFF">
                            <a:shade val="67500"/>
                            <a:satMod val="115000"/>
                          </a:srgbClr>
                        </a:gs>
                        <a:gs pos="100000">
                          <a:srgbClr val="33CCFF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69217116"/>
                  </a:ext>
                </a:extLst>
              </a:tr>
            </a:tbl>
          </a:graphicData>
        </a:graphic>
      </p:graphicFrame>
      <p:grpSp>
        <p:nvGrpSpPr>
          <p:cNvPr id="55" name="Group 54">
            <a:extLst>
              <a:ext uri="{FF2B5EF4-FFF2-40B4-BE49-F238E27FC236}">
                <a16:creationId xmlns:a16="http://schemas.microsoft.com/office/drawing/2014/main" id="{C3364518-EEDB-467E-B757-0233D9B849F6}"/>
              </a:ext>
            </a:extLst>
          </p:cNvPr>
          <p:cNvGrpSpPr/>
          <p:nvPr/>
        </p:nvGrpSpPr>
        <p:grpSpPr>
          <a:xfrm>
            <a:off x="1" y="1167192"/>
            <a:ext cx="4572268" cy="6366313"/>
            <a:chOff x="1" y="1167192"/>
            <a:chExt cx="4572268" cy="6366313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6340AF7-91BA-41F2-B58B-DA5AF5495A5A}"/>
                </a:ext>
              </a:extLst>
            </p:cNvPr>
            <p:cNvSpPr/>
            <p:nvPr/>
          </p:nvSpPr>
          <p:spPr>
            <a:xfrm>
              <a:off x="849493" y="2638425"/>
              <a:ext cx="339227" cy="396240"/>
            </a:xfrm>
            <a:prstGeom prst="ellipse">
              <a:avLst/>
            </a:prstGeom>
            <a:solidFill>
              <a:srgbClr val="FFFF9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F031776-B7B2-4593-B17E-BF8B6153E23B}"/>
                </a:ext>
              </a:extLst>
            </p:cNvPr>
            <p:cNvSpPr txBox="1"/>
            <p:nvPr/>
          </p:nvSpPr>
          <p:spPr>
            <a:xfrm>
              <a:off x="356166" y="1167192"/>
              <a:ext cx="2001370" cy="1077218"/>
            </a:xfrm>
            <a:prstGeom prst="rect">
              <a:avLst/>
            </a:prstGeom>
            <a:solidFill>
              <a:srgbClr val="FFFF00"/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1600" dirty="0" err="1"/>
                <a:t>Calon</a:t>
              </a:r>
              <a:r>
                <a:rPr lang="en-ID" sz="1600" dirty="0"/>
                <a:t> </a:t>
              </a:r>
              <a:r>
                <a:rPr lang="en-ID" sz="1600" dirty="0" err="1"/>
                <a:t>Mahasiswa</a:t>
              </a:r>
              <a:r>
                <a:rPr lang="en-ID" sz="1600" dirty="0"/>
                <a:t> </a:t>
              </a:r>
              <a:r>
                <a:rPr lang="en-ID" sz="1600" dirty="0" err="1"/>
                <a:t>Meregistrasikan</a:t>
              </a:r>
              <a:r>
                <a:rPr lang="en-ID" sz="1600" dirty="0"/>
                <a:t> </a:t>
              </a:r>
              <a:r>
                <a:rPr lang="en-ID" sz="1600" dirty="0" err="1"/>
                <a:t>diri</a:t>
              </a:r>
              <a:r>
                <a:rPr lang="en-ID" sz="1600" dirty="0"/>
                <a:t> </a:t>
              </a:r>
              <a:r>
                <a:rPr lang="en-ID" sz="1600" dirty="0" err="1"/>
                <a:t>sebagai</a:t>
              </a:r>
              <a:r>
                <a:rPr lang="en-ID" sz="1600" dirty="0"/>
                <a:t> </a:t>
              </a:r>
              <a:r>
                <a:rPr lang="en-ID" sz="1600" dirty="0" err="1"/>
                <a:t>mahasiswa</a:t>
              </a:r>
              <a:r>
                <a:rPr lang="en-ID" sz="1600" dirty="0"/>
                <a:t> UT 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8F12B77-DFC9-4791-88D9-48F5D1109DB9}"/>
                </a:ext>
              </a:extLst>
            </p:cNvPr>
            <p:cNvCxnSpPr>
              <a:cxnSpLocks/>
            </p:cNvCxnSpPr>
            <p:nvPr/>
          </p:nvCxnSpPr>
          <p:spPr>
            <a:xfrm>
              <a:off x="1021080" y="2255520"/>
              <a:ext cx="12" cy="44093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07A2442-4940-443C-A548-459805B56BD2}"/>
                </a:ext>
              </a:extLst>
            </p:cNvPr>
            <p:cNvSpPr txBox="1"/>
            <p:nvPr/>
          </p:nvSpPr>
          <p:spPr>
            <a:xfrm>
              <a:off x="356166" y="3430905"/>
              <a:ext cx="1325880" cy="70788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D" dirty="0"/>
                <a:t>Masa </a:t>
              </a:r>
              <a:r>
                <a:rPr lang="en-ID" dirty="0" err="1"/>
                <a:t>Registrasi</a:t>
              </a:r>
              <a:endParaRPr lang="en-ID" dirty="0"/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26009D5-D631-4DFE-AC06-209EF03BE0A4}"/>
                </a:ext>
              </a:extLst>
            </p:cNvPr>
            <p:cNvCxnSpPr>
              <a:cxnSpLocks/>
              <a:stCxn id="9" idx="0"/>
              <a:endCxn id="3" idx="4"/>
            </p:cNvCxnSpPr>
            <p:nvPr/>
          </p:nvCxnSpPr>
          <p:spPr>
            <a:xfrm flipV="1">
              <a:off x="1019106" y="3034665"/>
              <a:ext cx="1" cy="39624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1FB1B658-C749-4E12-AC96-3F1265B9CD9E}"/>
                </a:ext>
              </a:extLst>
            </p:cNvPr>
            <p:cNvCxnSpPr>
              <a:cxnSpLocks/>
              <a:endCxn id="22" idx="0"/>
            </p:cNvCxnSpPr>
            <p:nvPr/>
          </p:nvCxnSpPr>
          <p:spPr>
            <a:xfrm>
              <a:off x="1188720" y="3034665"/>
              <a:ext cx="1097415" cy="145185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1BEE845-FB36-4C02-A0F8-FAAE7E03DDA1}"/>
                </a:ext>
              </a:extLst>
            </p:cNvPr>
            <p:cNvCxnSpPr>
              <a:cxnSpLocks/>
              <a:stCxn id="27" idx="0"/>
              <a:endCxn id="22" idx="0"/>
            </p:cNvCxnSpPr>
            <p:nvPr/>
          </p:nvCxnSpPr>
          <p:spPr>
            <a:xfrm flipH="1">
              <a:off x="2286135" y="2986787"/>
              <a:ext cx="976711" cy="149973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D28465-6F32-4AE1-97B3-06134DADB0FF}"/>
                </a:ext>
              </a:extLst>
            </p:cNvPr>
            <p:cNvSpPr txBox="1"/>
            <p:nvPr/>
          </p:nvSpPr>
          <p:spPr>
            <a:xfrm>
              <a:off x="1" y="4486517"/>
              <a:ext cx="4572268" cy="3046988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D" sz="1600" dirty="0"/>
                <a:t>“</a:t>
              </a:r>
              <a:r>
                <a:rPr lang="en-ID" sz="1600" dirty="0" err="1"/>
                <a:t>Mahasiswa</a:t>
              </a:r>
              <a:r>
                <a:rPr lang="en-ID" sz="1600" dirty="0"/>
                <a:t> </a:t>
              </a:r>
              <a:r>
                <a:rPr lang="en-ID" sz="1600" dirty="0" err="1"/>
                <a:t>Baru</a:t>
              </a:r>
              <a:r>
                <a:rPr lang="en-ID" sz="1600" dirty="0"/>
                <a:t>” </a:t>
              </a:r>
              <a:r>
                <a:rPr lang="en-ID" sz="1600" dirty="0" err="1"/>
                <a:t>memulai</a:t>
              </a:r>
              <a:r>
                <a:rPr lang="en-ID" sz="1600" dirty="0"/>
                <a:t> </a:t>
              </a:r>
              <a:r>
                <a:rPr lang="en-ID" sz="1600" dirty="0" err="1"/>
                <a:t>kuliah</a:t>
              </a:r>
              <a:r>
                <a:rPr lang="en-ID" sz="1600" dirty="0"/>
                <a:t> di UT </a:t>
              </a:r>
              <a:r>
                <a:rPr lang="en-ID" sz="1600" dirty="0" err="1"/>
                <a:t>dengan</a:t>
              </a:r>
              <a:r>
                <a:rPr lang="en-ID" sz="1600" dirty="0"/>
                <a:t> </a:t>
              </a:r>
              <a:r>
                <a:rPr lang="en-ID" sz="1600" dirty="0">
                  <a:highlight>
                    <a:srgbClr val="FFFF00"/>
                  </a:highlight>
                </a:rPr>
                <a:t>BELAJAR MANDIRI</a:t>
              </a:r>
              <a:r>
                <a:rPr lang="en-ID" sz="1600" dirty="0"/>
                <a:t>:</a:t>
              </a:r>
            </a:p>
            <a:p>
              <a:r>
                <a:rPr lang="en-ID" sz="1600" dirty="0"/>
                <a:t>A. </a:t>
              </a:r>
              <a:r>
                <a:rPr lang="en-ID" sz="1600" dirty="0" err="1"/>
                <a:t>Mempelajari</a:t>
              </a:r>
              <a:r>
                <a:rPr lang="en-ID" sz="1600" dirty="0"/>
                <a:t> </a:t>
              </a:r>
              <a:r>
                <a:rPr lang="en-ID" sz="1600" dirty="0" err="1"/>
                <a:t>Katalog</a:t>
              </a:r>
              <a:endParaRPr lang="en-ID" sz="1600" dirty="0"/>
            </a:p>
            <a:p>
              <a:pPr marL="365125" indent="-90488">
                <a:buFont typeface="Arial" panose="020B0604020202020204" pitchFamily="34" charset="0"/>
                <a:buChar char="•"/>
              </a:pPr>
              <a:r>
                <a:rPr lang="en-ID" sz="1600" dirty="0" err="1"/>
                <a:t>Membaca</a:t>
              </a:r>
              <a:r>
                <a:rPr lang="en-ID" sz="1600" dirty="0"/>
                <a:t> </a:t>
              </a:r>
              <a:r>
                <a:rPr lang="en-ID" sz="1600" dirty="0" err="1"/>
                <a:t>kurikulum</a:t>
              </a:r>
              <a:r>
                <a:rPr lang="en-ID" sz="1600" dirty="0"/>
                <a:t>, </a:t>
              </a:r>
              <a:r>
                <a:rPr lang="en-ID" sz="1600" dirty="0" err="1"/>
                <a:t>jenis</a:t>
              </a:r>
              <a:r>
                <a:rPr lang="en-ID" sz="1600" dirty="0"/>
                <a:t> </a:t>
              </a:r>
              <a:r>
                <a:rPr lang="en-ID" sz="1600" dirty="0" err="1"/>
                <a:t>layanan</a:t>
              </a:r>
              <a:r>
                <a:rPr lang="en-ID" sz="1600" dirty="0"/>
                <a:t> dan </a:t>
              </a:r>
              <a:r>
                <a:rPr lang="en-ID" sz="1600" dirty="0" err="1"/>
                <a:t>bahan</a:t>
              </a:r>
              <a:r>
                <a:rPr lang="en-ID" sz="1600" dirty="0"/>
                <a:t> </a:t>
              </a:r>
              <a:r>
                <a:rPr lang="en-ID" sz="1600" dirty="0" err="1"/>
                <a:t>pendukung</a:t>
              </a:r>
              <a:r>
                <a:rPr lang="en-ID" sz="1600" dirty="0"/>
                <a:t> </a:t>
              </a:r>
              <a:r>
                <a:rPr lang="en-ID" sz="1600" dirty="0" err="1"/>
                <a:t>setiap</a:t>
              </a:r>
              <a:r>
                <a:rPr lang="en-ID" sz="1600" dirty="0"/>
                <a:t> </a:t>
              </a:r>
              <a:r>
                <a:rPr lang="en-ID" sz="1600" dirty="0" err="1"/>
                <a:t>matakuliah</a:t>
              </a:r>
              <a:endParaRPr lang="en-ID" sz="1600" dirty="0"/>
            </a:p>
            <a:p>
              <a:pPr marL="365125" indent="-90488">
                <a:buFont typeface="Arial" panose="020B0604020202020204" pitchFamily="34" charset="0"/>
                <a:buChar char="•"/>
              </a:pPr>
              <a:r>
                <a:rPr lang="en-ID" sz="1600" dirty="0" err="1"/>
                <a:t>Membaca</a:t>
              </a:r>
              <a:r>
                <a:rPr lang="en-ID" sz="1600" dirty="0"/>
                <a:t> </a:t>
              </a:r>
              <a:r>
                <a:rPr lang="en-ID" sz="1600" dirty="0" err="1"/>
                <a:t>Kalender</a:t>
              </a:r>
              <a:r>
                <a:rPr lang="en-ID" sz="1600" dirty="0"/>
                <a:t> </a:t>
              </a:r>
              <a:r>
                <a:rPr lang="en-ID" sz="1600" dirty="0" err="1"/>
                <a:t>Akademik</a:t>
              </a:r>
              <a:endParaRPr lang="en-ID" sz="1600" dirty="0"/>
            </a:p>
            <a:p>
              <a:r>
                <a:rPr lang="en-ID" sz="1600" dirty="0"/>
                <a:t>B. </a:t>
              </a:r>
              <a:r>
                <a:rPr lang="en-ID" sz="1600" dirty="0" err="1"/>
                <a:t>Mengikuti</a:t>
              </a:r>
              <a:r>
                <a:rPr lang="en-ID" sz="1600" dirty="0"/>
                <a:t> EKBM (OSMB, PKBJJ, </a:t>
              </a:r>
              <a:r>
                <a:rPr lang="en-ID" sz="1600" dirty="0" err="1"/>
                <a:t>Klinik</a:t>
              </a:r>
              <a:r>
                <a:rPr lang="en-ID" sz="1600" dirty="0"/>
                <a:t> </a:t>
              </a:r>
              <a:r>
                <a:rPr lang="en-ID" sz="1600" dirty="0" err="1"/>
                <a:t>Belajar</a:t>
              </a:r>
              <a:r>
                <a:rPr lang="en-ID" sz="1600" dirty="0"/>
                <a:t>)</a:t>
              </a:r>
            </a:p>
            <a:p>
              <a:pPr marL="274638" indent="-274638"/>
              <a:r>
                <a:rPr lang="en-ID" sz="1600" dirty="0"/>
                <a:t>C. </a:t>
              </a:r>
              <a:r>
                <a:rPr lang="en-ID" sz="1600" dirty="0" err="1"/>
                <a:t>Melakukan</a:t>
              </a:r>
              <a:r>
                <a:rPr lang="en-ID" sz="1600" dirty="0"/>
                <a:t> </a:t>
              </a:r>
              <a:r>
                <a:rPr lang="en-ID" sz="1600" dirty="0" err="1"/>
                <a:t>aktivasi</a:t>
              </a:r>
              <a:r>
                <a:rPr lang="en-ID" sz="1600" dirty="0"/>
                <a:t> tutorial online</a:t>
              </a:r>
            </a:p>
            <a:p>
              <a:pPr marL="342900" indent="-68263">
                <a:buFont typeface="Arial" panose="020B0604020202020204" pitchFamily="34" charset="0"/>
                <a:buChar char="•"/>
              </a:pPr>
              <a:r>
                <a:rPr lang="en-ID" sz="1600" dirty="0" err="1"/>
                <a:t>Perkenalan</a:t>
              </a:r>
              <a:r>
                <a:rPr lang="en-ID" sz="1600" dirty="0"/>
                <a:t>: </a:t>
              </a:r>
              <a:r>
                <a:rPr lang="en-ID" sz="1600" dirty="0" err="1"/>
                <a:t>mhs</a:t>
              </a:r>
              <a:r>
                <a:rPr lang="en-ID" sz="1600" dirty="0"/>
                <a:t> - tutor - </a:t>
              </a:r>
              <a:r>
                <a:rPr lang="en-ID" sz="1600" dirty="0" err="1"/>
                <a:t>mhs</a:t>
              </a:r>
              <a:r>
                <a:rPr lang="en-ID" sz="1600" dirty="0"/>
                <a:t> </a:t>
              </a:r>
            </a:p>
            <a:p>
              <a:pPr marL="342900" indent="-68263">
                <a:buFont typeface="Arial" panose="020B0604020202020204" pitchFamily="34" charset="0"/>
                <a:buChar char="•"/>
              </a:pPr>
              <a:r>
                <a:rPr lang="en-ID" sz="1600" dirty="0" err="1"/>
                <a:t>Orientasi</a:t>
              </a:r>
              <a:r>
                <a:rPr lang="en-ID" sz="1600" dirty="0"/>
                <a:t> </a:t>
              </a:r>
              <a:r>
                <a:rPr lang="en-ID" sz="1600" dirty="0" err="1"/>
                <a:t>terhadap</a:t>
              </a:r>
              <a:r>
                <a:rPr lang="en-ID" sz="1600" dirty="0"/>
                <a:t> </a:t>
              </a:r>
              <a:r>
                <a:rPr lang="en-ID" sz="1600" dirty="0" err="1"/>
                <a:t>isi</a:t>
              </a:r>
              <a:r>
                <a:rPr lang="en-ID" sz="1600" dirty="0"/>
                <a:t> </a:t>
              </a:r>
              <a:r>
                <a:rPr lang="en-ID" sz="1600" dirty="0" err="1"/>
                <a:t>matakuliah</a:t>
              </a:r>
              <a:r>
                <a:rPr lang="en-ID" sz="1600" dirty="0"/>
                <a:t>: BMP, </a:t>
              </a:r>
              <a:r>
                <a:rPr lang="en-ID" sz="1600" dirty="0" err="1"/>
                <a:t>berapa</a:t>
              </a:r>
              <a:r>
                <a:rPr lang="en-ID" sz="1600" dirty="0"/>
                <a:t> </a:t>
              </a:r>
              <a:r>
                <a:rPr lang="en-ID" sz="1600" dirty="0" err="1"/>
                <a:t>sks</a:t>
              </a:r>
              <a:r>
                <a:rPr lang="en-ID" sz="1600" dirty="0"/>
                <a:t>, </a:t>
              </a:r>
              <a:r>
                <a:rPr lang="en-ID" sz="1600" dirty="0" err="1"/>
                <a:t>berapa</a:t>
              </a:r>
              <a:r>
                <a:rPr lang="en-ID" sz="1600" dirty="0"/>
                <a:t> </a:t>
              </a:r>
              <a:r>
                <a:rPr lang="en-ID" sz="1600" dirty="0" err="1"/>
                <a:t>modul</a:t>
              </a:r>
              <a:r>
                <a:rPr lang="en-ID" sz="1600" dirty="0"/>
                <a:t> di </a:t>
              </a:r>
              <a:r>
                <a:rPr lang="en-ID" sz="1600" dirty="0" err="1"/>
                <a:t>dalam</a:t>
              </a:r>
              <a:r>
                <a:rPr lang="en-ID" sz="1600" dirty="0"/>
                <a:t> BMP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0394DDB-4041-4B0E-870B-4A1809E33056}"/>
              </a:ext>
            </a:extLst>
          </p:cNvPr>
          <p:cNvGrpSpPr/>
          <p:nvPr/>
        </p:nvGrpSpPr>
        <p:grpSpPr>
          <a:xfrm>
            <a:off x="3262845" y="1141218"/>
            <a:ext cx="4143797" cy="2981954"/>
            <a:chOff x="3262845" y="1141218"/>
            <a:chExt cx="4143797" cy="298195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6BDC26-734D-43DA-A5C5-AE81A8BCDC6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3264817" y="2464657"/>
              <a:ext cx="2107553" cy="1737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0FFA1FA-B33D-4AD5-86B7-C6F30E962323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5372370" y="2464657"/>
              <a:ext cx="2034270" cy="17376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7D9465-71D9-4A45-8E0B-F098313CEF72}"/>
                </a:ext>
              </a:extLst>
            </p:cNvPr>
            <p:cNvSpPr txBox="1"/>
            <p:nvPr/>
          </p:nvSpPr>
          <p:spPr>
            <a:xfrm flipH="1">
              <a:off x="4076971" y="1141218"/>
              <a:ext cx="2590799" cy="132343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D" dirty="0" err="1"/>
                <a:t>Mahasiswa</a:t>
              </a:r>
              <a:r>
                <a:rPr lang="en-ID" dirty="0"/>
                <a:t> </a:t>
              </a:r>
              <a:r>
                <a:rPr lang="en-ID" dirty="0">
                  <a:highlight>
                    <a:srgbClr val="FFFF00"/>
                  </a:highlight>
                </a:rPr>
                <a:t>BELAJAR MANDIRI</a:t>
              </a:r>
              <a:r>
                <a:rPr lang="en-ID" dirty="0"/>
                <a:t> </a:t>
              </a:r>
              <a:r>
                <a:rPr lang="en-ID" dirty="0" err="1"/>
                <a:t>sambil</a:t>
              </a:r>
              <a:r>
                <a:rPr lang="en-ID" dirty="0"/>
                <a:t> </a:t>
              </a:r>
              <a:r>
                <a:rPr lang="en-ID" dirty="0" err="1"/>
                <a:t>mengikuti</a:t>
              </a:r>
              <a:r>
                <a:rPr lang="en-ID" dirty="0"/>
                <a:t> Tutorial</a:t>
              </a:r>
            </a:p>
          </p:txBody>
        </p:sp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43BF9BBF-A122-4172-A668-83B827D61F7C}"/>
                </a:ext>
              </a:extLst>
            </p:cNvPr>
            <p:cNvSpPr/>
            <p:nvPr/>
          </p:nvSpPr>
          <p:spPr>
            <a:xfrm rot="16200000">
              <a:off x="5070033" y="1179599"/>
              <a:ext cx="529422" cy="4143797"/>
            </a:xfrm>
            <a:prstGeom prst="leftBrace">
              <a:avLst>
                <a:gd name="adj1" fmla="val 8333"/>
                <a:gd name="adj2" fmla="val 51104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722C33E-918B-4962-B0DD-ED32B4FE5E58}"/>
                </a:ext>
              </a:extLst>
            </p:cNvPr>
            <p:cNvSpPr txBox="1"/>
            <p:nvPr/>
          </p:nvSpPr>
          <p:spPr>
            <a:xfrm flipH="1">
              <a:off x="4249402" y="3599952"/>
              <a:ext cx="22822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2800" b="1" dirty="0"/>
                <a:t>TUTORIAL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903AEF55-9A2E-4827-97D9-8DAA691BC27F}"/>
              </a:ext>
            </a:extLst>
          </p:cNvPr>
          <p:cNvGrpSpPr/>
          <p:nvPr/>
        </p:nvGrpSpPr>
        <p:grpSpPr>
          <a:xfrm>
            <a:off x="6116371" y="2636278"/>
            <a:ext cx="4572268" cy="3419899"/>
            <a:chOff x="6116371" y="2636278"/>
            <a:chExt cx="4572268" cy="3419899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AF2952D-920B-47CD-BAA3-0DF101B8F499}"/>
                </a:ext>
              </a:extLst>
            </p:cNvPr>
            <p:cNvSpPr/>
            <p:nvPr/>
          </p:nvSpPr>
          <p:spPr>
            <a:xfrm>
              <a:off x="9516167" y="2636278"/>
              <a:ext cx="335280" cy="396240"/>
            </a:xfrm>
            <a:prstGeom prst="ellipse">
              <a:avLst/>
            </a:prstGeom>
            <a:solidFill>
              <a:srgbClr val="FFFF99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D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7B0A6DBE-6E5A-41DA-A85E-DFE0EB7EF7C9}"/>
                </a:ext>
              </a:extLst>
            </p:cNvPr>
            <p:cNvSpPr txBox="1"/>
            <p:nvPr/>
          </p:nvSpPr>
          <p:spPr>
            <a:xfrm>
              <a:off x="6116371" y="4486517"/>
              <a:ext cx="4572268" cy="156966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ID" sz="1600" dirty="0" err="1"/>
                <a:t>Mahasiswa</a:t>
              </a:r>
              <a:r>
                <a:rPr lang="en-ID" sz="1600" dirty="0"/>
                <a:t> </a:t>
              </a:r>
              <a:r>
                <a:rPr lang="en-ID" sz="1600" dirty="0">
                  <a:highlight>
                    <a:srgbClr val="FFFF00"/>
                  </a:highlight>
                </a:rPr>
                <a:t>BELAJAR MANDIRI, </a:t>
              </a:r>
              <a:r>
                <a:rPr lang="en-ID" sz="1600" dirty="0"/>
                <a:t>untuk </a:t>
              </a:r>
              <a:r>
                <a:rPr lang="en-ID" sz="1600" dirty="0" err="1"/>
                <a:t>mempersiapkan</a:t>
              </a:r>
              <a:r>
                <a:rPr lang="en-ID" sz="1600" dirty="0"/>
                <a:t> </a:t>
              </a:r>
              <a:r>
                <a:rPr lang="en-ID" sz="1600" dirty="0" err="1"/>
                <a:t>Ujian</a:t>
              </a:r>
              <a:r>
                <a:rPr lang="en-ID" sz="1600" dirty="0"/>
                <a:t> </a:t>
              </a:r>
              <a:r>
                <a:rPr lang="en-ID" sz="1600" dirty="0" err="1"/>
                <a:t>Akhir</a:t>
              </a:r>
              <a:r>
                <a:rPr lang="en-ID" sz="1600" dirty="0"/>
                <a:t> Semester (UAS).</a:t>
              </a:r>
            </a:p>
            <a:p>
              <a:endParaRPr lang="en-ID" sz="1600" dirty="0"/>
            </a:p>
            <a:p>
              <a:r>
                <a:rPr lang="en-ID" sz="1600" dirty="0" err="1"/>
                <a:t>Apabila</a:t>
              </a:r>
              <a:r>
                <a:rPr lang="en-ID" sz="1600" dirty="0"/>
                <a:t> </a:t>
              </a:r>
              <a:r>
                <a:rPr lang="en-ID" sz="1600" dirty="0" err="1"/>
                <a:t>ada</a:t>
              </a:r>
              <a:r>
                <a:rPr lang="en-ID" sz="1600" dirty="0"/>
                <a:t> </a:t>
              </a:r>
              <a:r>
                <a:rPr lang="en-ID" sz="1600" dirty="0" err="1"/>
                <a:t>kesulitan</a:t>
              </a:r>
              <a:r>
                <a:rPr lang="en-ID" sz="1600" dirty="0"/>
                <a:t> </a:t>
              </a:r>
              <a:r>
                <a:rPr lang="en-ID" sz="1600" dirty="0" err="1"/>
                <a:t>atau</a:t>
              </a:r>
              <a:r>
                <a:rPr lang="en-ID" sz="1600" dirty="0"/>
                <a:t> </a:t>
              </a:r>
              <a:r>
                <a:rPr lang="en-ID" sz="1600" dirty="0" err="1"/>
                <a:t>mengalami</a:t>
              </a:r>
              <a:r>
                <a:rPr lang="en-ID" sz="1600" dirty="0"/>
                <a:t> </a:t>
              </a:r>
              <a:r>
                <a:rPr lang="en-ID" sz="1600" dirty="0" err="1"/>
                <a:t>kendala</a:t>
              </a:r>
              <a:r>
                <a:rPr lang="en-ID" sz="1600" dirty="0"/>
                <a:t>, dating </a:t>
              </a:r>
              <a:r>
                <a:rPr lang="en-ID" sz="1600" dirty="0" err="1"/>
                <a:t>ke</a:t>
              </a:r>
              <a:r>
                <a:rPr lang="en-ID" sz="1600" dirty="0"/>
                <a:t> Kantor UPBJJ untuk </a:t>
              </a:r>
              <a:r>
                <a:rPr lang="en-ID" sz="1600" dirty="0" err="1"/>
                <a:t>mendapatkan</a:t>
              </a:r>
              <a:r>
                <a:rPr lang="en-ID" sz="1600" dirty="0"/>
                <a:t> </a:t>
              </a:r>
              <a:r>
                <a:rPr lang="en-ID" sz="1600" dirty="0" err="1"/>
                <a:t>layanan</a:t>
              </a:r>
              <a:r>
                <a:rPr lang="en-ID" sz="1600" dirty="0"/>
                <a:t> </a:t>
              </a:r>
              <a:r>
                <a:rPr lang="en-ID" sz="1600" dirty="0" err="1"/>
                <a:t>Klinik</a:t>
              </a:r>
              <a:r>
                <a:rPr lang="en-ID" sz="1600" dirty="0"/>
                <a:t> </a:t>
              </a:r>
              <a:r>
                <a:rPr lang="en-ID" sz="1600" dirty="0" err="1"/>
                <a:t>Belajar</a:t>
              </a:r>
              <a:r>
                <a:rPr lang="en-ID" sz="1600" dirty="0"/>
                <a:t>.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E54F8E56-87F6-474C-A2D6-2D218C271607}"/>
                </a:ext>
              </a:extLst>
            </p:cNvPr>
            <p:cNvCxnSpPr>
              <a:stCxn id="27" idx="2"/>
              <a:endCxn id="45" idx="0"/>
            </p:cNvCxnSpPr>
            <p:nvPr/>
          </p:nvCxnSpPr>
          <p:spPr>
            <a:xfrm>
              <a:off x="7406643" y="2986786"/>
              <a:ext cx="995862" cy="149973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6C87473-CEC1-4310-BCC8-C47F59FE8324}"/>
                </a:ext>
              </a:extLst>
            </p:cNvPr>
            <p:cNvCxnSpPr>
              <a:endCxn id="45" idx="0"/>
            </p:cNvCxnSpPr>
            <p:nvPr/>
          </p:nvCxnSpPr>
          <p:spPr>
            <a:xfrm flipH="1">
              <a:off x="8402505" y="3004185"/>
              <a:ext cx="1078263" cy="148233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874A06E0-F3B4-4113-ACFF-C347F20ACB49}"/>
                </a:ext>
              </a:extLst>
            </p:cNvPr>
            <p:cNvSpPr txBox="1"/>
            <p:nvPr/>
          </p:nvSpPr>
          <p:spPr>
            <a:xfrm>
              <a:off x="9029837" y="3426533"/>
              <a:ext cx="1325880" cy="40011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ID" dirty="0"/>
                <a:t>UAS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B1CE2BD0-C6D2-4439-BEC7-5BBADA56F28B}"/>
                </a:ext>
              </a:extLst>
            </p:cNvPr>
            <p:cNvCxnSpPr>
              <a:cxnSpLocks/>
              <a:stCxn id="52" idx="0"/>
            </p:cNvCxnSpPr>
            <p:nvPr/>
          </p:nvCxnSpPr>
          <p:spPr>
            <a:xfrm flipV="1">
              <a:off x="9692777" y="3030293"/>
              <a:ext cx="1" cy="39624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0A0398F0-2D76-4363-9603-BC09AF3F71B3}"/>
              </a:ext>
            </a:extLst>
          </p:cNvPr>
          <p:cNvSpPr txBox="1"/>
          <p:nvPr/>
        </p:nvSpPr>
        <p:spPr>
          <a:xfrm>
            <a:off x="2021934" y="478361"/>
            <a:ext cx="588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b="1" dirty="0">
                <a:solidFill>
                  <a:schemeClr val="tx2"/>
                </a:solidFill>
              </a:rPr>
              <a:t>KAPAN MAHASISWA UT BELAJAR ?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50B5B87-B02A-4AAD-9860-797D72BEBE9E}"/>
              </a:ext>
            </a:extLst>
          </p:cNvPr>
          <p:cNvSpPr/>
          <p:nvPr/>
        </p:nvSpPr>
        <p:spPr>
          <a:xfrm rot="600397">
            <a:off x="7829549" y="667874"/>
            <a:ext cx="156645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S1</a:t>
            </a:r>
          </a:p>
        </p:txBody>
      </p:sp>
    </p:spTree>
    <p:extLst>
      <p:ext uri="{BB962C8B-B14F-4D97-AF65-F5344CB8AC3E}">
        <p14:creationId xmlns:p14="http://schemas.microsoft.com/office/powerpoint/2010/main" val="546391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D1FC0AEB-6D9B-4720-9928-30A2C5A66493}"/>
              </a:ext>
            </a:extLst>
          </p:cNvPr>
          <p:cNvGrpSpPr/>
          <p:nvPr/>
        </p:nvGrpSpPr>
        <p:grpSpPr>
          <a:xfrm>
            <a:off x="2270761" y="1228942"/>
            <a:ext cx="6751323" cy="3808922"/>
            <a:chOff x="2270761" y="1228942"/>
            <a:chExt cx="6751323" cy="3808922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6BDC26-734D-43DA-A5C5-AE81A8BCDC6D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V="1">
              <a:off x="2270761" y="2552381"/>
              <a:ext cx="3101610" cy="50825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C0FFA1FA-B33D-4AD5-86B7-C6F30E962323}"/>
                </a:ext>
              </a:extLst>
            </p:cNvPr>
            <p:cNvCxnSpPr>
              <a:cxnSpLocks/>
              <a:endCxn id="28" idx="2"/>
            </p:cNvCxnSpPr>
            <p:nvPr/>
          </p:nvCxnSpPr>
          <p:spPr>
            <a:xfrm flipH="1" flipV="1">
              <a:off x="5372371" y="2552381"/>
              <a:ext cx="3649713" cy="50825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B7D9465-71D9-4A45-8E0B-F098313CEF72}"/>
                </a:ext>
              </a:extLst>
            </p:cNvPr>
            <p:cNvSpPr txBox="1"/>
            <p:nvPr/>
          </p:nvSpPr>
          <p:spPr>
            <a:xfrm flipH="1">
              <a:off x="4076972" y="1228942"/>
              <a:ext cx="2590799" cy="132343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D" dirty="0" err="1"/>
                <a:t>Mahasiswa</a:t>
              </a:r>
              <a:r>
                <a:rPr lang="en-ID" dirty="0"/>
                <a:t> </a:t>
              </a:r>
              <a:r>
                <a:rPr lang="en-ID" dirty="0">
                  <a:highlight>
                    <a:srgbClr val="FFFF00"/>
                  </a:highlight>
                </a:rPr>
                <a:t>BELAJAR MANDIRI</a:t>
              </a:r>
              <a:r>
                <a:rPr lang="en-ID" dirty="0"/>
                <a:t> </a:t>
              </a:r>
              <a:r>
                <a:rPr lang="en-ID" dirty="0" err="1"/>
                <a:t>sambil</a:t>
              </a:r>
              <a:r>
                <a:rPr lang="en-ID" dirty="0"/>
                <a:t> </a:t>
              </a:r>
              <a:r>
                <a:rPr lang="en-ID" dirty="0" err="1"/>
                <a:t>mengikuti</a:t>
              </a:r>
              <a:r>
                <a:rPr lang="en-ID" dirty="0"/>
                <a:t> Tutorial</a:t>
              </a:r>
            </a:p>
          </p:txBody>
        </p:sp>
        <p:sp>
          <p:nvSpPr>
            <p:cNvPr id="27" name="Left Brace 26">
              <a:extLst>
                <a:ext uri="{FF2B5EF4-FFF2-40B4-BE49-F238E27FC236}">
                  <a16:creationId xmlns:a16="http://schemas.microsoft.com/office/drawing/2014/main" id="{43BF9BBF-A122-4172-A668-83B827D61F7C}"/>
                </a:ext>
              </a:extLst>
            </p:cNvPr>
            <p:cNvSpPr/>
            <p:nvPr/>
          </p:nvSpPr>
          <p:spPr>
            <a:xfrm rot="16200000">
              <a:off x="5160412" y="671462"/>
              <a:ext cx="972021" cy="6751322"/>
            </a:xfrm>
            <a:prstGeom prst="leftBrace">
              <a:avLst>
                <a:gd name="adj1" fmla="val 8333"/>
                <a:gd name="adj2" fmla="val 49091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D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722C33E-918B-4962-B0DD-ED32B4FE5E58}"/>
                </a:ext>
              </a:extLst>
            </p:cNvPr>
            <p:cNvSpPr txBox="1"/>
            <p:nvPr/>
          </p:nvSpPr>
          <p:spPr>
            <a:xfrm flipH="1">
              <a:off x="4385478" y="4514644"/>
              <a:ext cx="228229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ID" sz="2800" b="1" dirty="0"/>
                <a:t>TUTORIAL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0A0398F0-2D76-4363-9603-BC09AF3F71B3}"/>
              </a:ext>
            </a:extLst>
          </p:cNvPr>
          <p:cNvSpPr txBox="1"/>
          <p:nvPr/>
        </p:nvSpPr>
        <p:spPr>
          <a:xfrm>
            <a:off x="2021934" y="478361"/>
            <a:ext cx="58826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2400" b="1" dirty="0">
                <a:solidFill>
                  <a:schemeClr val="tx2"/>
                </a:solidFill>
              </a:rPr>
              <a:t>KAPAN MAHASISWA UT BELAJAR ?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0A32684-2395-4D82-8DE5-54F8D9E93F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6141182"/>
              </p:ext>
            </p:extLst>
          </p:nvPr>
        </p:nvGraphicFramePr>
        <p:xfrm>
          <a:off x="1204226" y="3060640"/>
          <a:ext cx="8336288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1018">
                  <a:extLst>
                    <a:ext uri="{9D8B030D-6E8A-4147-A177-3AD203B41FA5}">
                      <a16:colId xmlns:a16="http://schemas.microsoft.com/office/drawing/2014/main" val="2525982881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525162177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3814647522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115596385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3995752879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3068886590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028375224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688574853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461195438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765400330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150268225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574162725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565765633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1871554528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160924966"/>
                    </a:ext>
                  </a:extLst>
                </a:gridCol>
                <a:gridCol w="521018">
                  <a:extLst>
                    <a:ext uri="{9D8B030D-6E8A-4147-A177-3AD203B41FA5}">
                      <a16:colId xmlns:a16="http://schemas.microsoft.com/office/drawing/2014/main" val="2111688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>
                          <a:latin typeface="+mn-lt"/>
                          <a:cs typeface="Arial" panose="020B0604020202020204" pitchFamily="34" charset="0"/>
                        </a:rPr>
                        <a:t>TTM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>
                          <a:latin typeface="+mn-lt"/>
                          <a:cs typeface="Arial" panose="020B0604020202020204" pitchFamily="34" charset="0"/>
                        </a:rPr>
                        <a:t>TTM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800" dirty="0">
                          <a:latin typeface="+mn-lt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>
                          <a:latin typeface="+mn-lt"/>
                          <a:cs typeface="Arial" panose="020B0604020202020204" pitchFamily="34" charset="0"/>
                        </a:rPr>
                        <a:t>TTM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400" dirty="0">
                          <a:latin typeface="+mn-lt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400" dirty="0">
                          <a:latin typeface="+mn-lt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D" sz="2000" dirty="0">
                          <a:latin typeface="+mn-lt"/>
                          <a:cs typeface="Arial" panose="020B0604020202020204" pitchFamily="34" charset="0"/>
                        </a:rPr>
                        <a:t>TTM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ID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00B050">
                            <a:shade val="30000"/>
                            <a:satMod val="115000"/>
                          </a:srgbClr>
                        </a:gs>
                        <a:gs pos="50000">
                          <a:srgbClr val="00B050">
                            <a:shade val="67500"/>
                            <a:satMod val="115000"/>
                          </a:srgbClr>
                        </a:gs>
                        <a:gs pos="100000">
                          <a:srgbClr val="00B050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869217116"/>
                  </a:ext>
                </a:extLst>
              </a:tr>
            </a:tbl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0A0AF558-5604-4D0D-B35C-E25C5EF50096}"/>
              </a:ext>
            </a:extLst>
          </p:cNvPr>
          <p:cNvSpPr/>
          <p:nvPr/>
        </p:nvSpPr>
        <p:spPr>
          <a:xfrm>
            <a:off x="609202" y="3060640"/>
            <a:ext cx="716546" cy="6669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5108F21-FC6D-4555-9892-D06A63EACCD4}"/>
              </a:ext>
            </a:extLst>
          </p:cNvPr>
          <p:cNvSpPr/>
          <p:nvPr/>
        </p:nvSpPr>
        <p:spPr>
          <a:xfrm>
            <a:off x="9398628" y="3046507"/>
            <a:ext cx="716546" cy="712573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0E24E8-1473-4C84-9951-5FD74400315E}"/>
              </a:ext>
            </a:extLst>
          </p:cNvPr>
          <p:cNvSpPr/>
          <p:nvPr/>
        </p:nvSpPr>
        <p:spPr>
          <a:xfrm>
            <a:off x="52635" y="4269939"/>
            <a:ext cx="3683159" cy="168570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>
                <a:solidFill>
                  <a:schemeClr val="tx2">
                    <a:lumMod val="75000"/>
                  </a:schemeClr>
                </a:solidFill>
              </a:rPr>
              <a:t>Mahasiswa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tx2">
                    <a:lumMod val="75000"/>
                  </a:schemeClr>
                </a:solidFill>
              </a:rPr>
              <a:t>Baru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  <a:highlight>
                  <a:srgbClr val="FFFF00"/>
                </a:highlight>
              </a:rPr>
              <a:t>BELAJAR MANDIRI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en-ID" dirty="0" err="1">
                <a:solidFill>
                  <a:schemeClr val="tx2">
                    <a:lumMod val="75000"/>
                  </a:schemeClr>
                </a:solidFill>
              </a:rPr>
              <a:t>melakukan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tx2">
                    <a:lumMod val="75000"/>
                  </a:schemeClr>
                </a:solidFill>
              </a:rPr>
              <a:t>aktivasi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ID" dirty="0" err="1">
                <a:solidFill>
                  <a:schemeClr val="tx2">
                    <a:lumMod val="75000"/>
                  </a:schemeClr>
                </a:solidFill>
              </a:rPr>
              <a:t>Tuton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, dan </a:t>
            </a:r>
            <a:r>
              <a:rPr lang="en-ID" dirty="0" err="1">
                <a:solidFill>
                  <a:schemeClr val="tx2">
                    <a:lumMod val="75000"/>
                  </a:schemeClr>
                </a:solidFill>
              </a:rPr>
              <a:t>mengikuti</a:t>
            </a:r>
            <a:r>
              <a:rPr lang="en-ID" dirty="0">
                <a:solidFill>
                  <a:schemeClr val="tx2">
                    <a:lumMod val="75000"/>
                  </a:schemeClr>
                </a:solidFill>
              </a:rPr>
              <a:t> EKBM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0D466E3-5630-40F8-9DFA-00AAE1DDDF10}"/>
              </a:ext>
            </a:extLst>
          </p:cNvPr>
          <p:cNvSpPr txBox="1"/>
          <p:nvPr/>
        </p:nvSpPr>
        <p:spPr>
          <a:xfrm>
            <a:off x="37832" y="2076645"/>
            <a:ext cx="1875056" cy="707886"/>
          </a:xfrm>
          <a:prstGeom prst="rect">
            <a:avLst/>
          </a:prstGeom>
          <a:solidFill>
            <a:srgbClr val="FFFF00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dirty="0">
                <a:latin typeface="+mn-lt"/>
              </a:rPr>
              <a:t>MASA REGISTRASI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46159C1-BBD1-4D1C-8547-B7E95C37B249}"/>
              </a:ext>
            </a:extLst>
          </p:cNvPr>
          <p:cNvCxnSpPr>
            <a:stCxn id="17" idx="2"/>
            <a:endCxn id="13" idx="0"/>
          </p:cNvCxnSpPr>
          <p:nvPr/>
        </p:nvCxnSpPr>
        <p:spPr>
          <a:xfrm flipH="1">
            <a:off x="967475" y="2784531"/>
            <a:ext cx="7885" cy="2761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F59CDA5-7C78-4D0F-BD36-583CD50F4EF6}"/>
              </a:ext>
            </a:extLst>
          </p:cNvPr>
          <p:cNvCxnSpPr>
            <a:cxnSpLocks/>
            <a:stCxn id="13" idx="5"/>
            <a:endCxn id="15" idx="0"/>
          </p:cNvCxnSpPr>
          <p:nvPr/>
        </p:nvCxnSpPr>
        <p:spPr>
          <a:xfrm>
            <a:off x="1220812" y="3629901"/>
            <a:ext cx="673403" cy="6400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3F796AA-913E-47AF-A45A-1081E0C5A4B2}"/>
              </a:ext>
            </a:extLst>
          </p:cNvPr>
          <p:cNvCxnSpPr>
            <a:endCxn id="15" idx="0"/>
          </p:cNvCxnSpPr>
          <p:nvPr/>
        </p:nvCxnSpPr>
        <p:spPr>
          <a:xfrm flipH="1">
            <a:off x="1894215" y="3775813"/>
            <a:ext cx="376545" cy="49412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A02C2E7-7903-4BA6-9239-FEAFA8728E8F}"/>
              </a:ext>
            </a:extLst>
          </p:cNvPr>
          <p:cNvGrpSpPr/>
          <p:nvPr/>
        </p:nvGrpSpPr>
        <p:grpSpPr>
          <a:xfrm>
            <a:off x="6834435" y="2430588"/>
            <a:ext cx="3683159" cy="3593520"/>
            <a:chOff x="6834435" y="2430588"/>
            <a:chExt cx="3683159" cy="359352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EE2FA8A-CEA3-4C0A-8EE0-B20498BCD560}"/>
                </a:ext>
              </a:extLst>
            </p:cNvPr>
            <p:cNvSpPr/>
            <p:nvPr/>
          </p:nvSpPr>
          <p:spPr>
            <a:xfrm>
              <a:off x="6834435" y="4338400"/>
              <a:ext cx="3683159" cy="168570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</a:rPr>
                <a:t>Mahasiswa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  <a:highlight>
                    <a:srgbClr val="FFFF00"/>
                  </a:highlight>
                </a:rPr>
                <a:t>BELAJAR MANDIRI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</a:rPr>
                <a:t>,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</a:rPr>
                <a:t>sambil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</a:rPr>
                <a:t> </a:t>
              </a:r>
              <a:r>
                <a:rPr lang="en-ID" dirty="0" err="1">
                  <a:solidFill>
                    <a:schemeClr val="tx2">
                      <a:lumMod val="75000"/>
                    </a:schemeClr>
                  </a:solidFill>
                </a:rPr>
                <a:t>mempersiapkan</a:t>
              </a:r>
              <a:r>
                <a:rPr lang="en-ID" dirty="0">
                  <a:solidFill>
                    <a:schemeClr val="tx2">
                      <a:lumMod val="75000"/>
                    </a:schemeClr>
                  </a:solidFill>
                </a:rPr>
                <a:t> UAS</a:t>
              </a:r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26D15672-71BB-45AD-8F4D-2B626B4EC0EB}"/>
                </a:ext>
              </a:extLst>
            </p:cNvPr>
            <p:cNvCxnSpPr/>
            <p:nvPr/>
          </p:nvCxnSpPr>
          <p:spPr>
            <a:xfrm>
              <a:off x="9022083" y="3759080"/>
              <a:ext cx="243837" cy="5793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BF03BF95-A983-4357-93A1-B1D6472E02AC}"/>
                </a:ext>
              </a:extLst>
            </p:cNvPr>
            <p:cNvCxnSpPr/>
            <p:nvPr/>
          </p:nvCxnSpPr>
          <p:spPr>
            <a:xfrm flipH="1">
              <a:off x="9265920" y="3727571"/>
              <a:ext cx="274594" cy="610829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A5D8F37-9AA5-4176-BEF7-214F73B25D37}"/>
                </a:ext>
              </a:extLst>
            </p:cNvPr>
            <p:cNvSpPr txBox="1"/>
            <p:nvPr/>
          </p:nvSpPr>
          <p:spPr>
            <a:xfrm>
              <a:off x="9137240" y="2430588"/>
              <a:ext cx="1239322" cy="40011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ID" dirty="0">
                  <a:latin typeface="+mn-lt"/>
                </a:rPr>
                <a:t>U A S</a:t>
              </a:r>
            </a:p>
          </p:txBody>
        </p:sp>
      </p:grp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1B39F2B-23BF-43C3-A4F9-11E61CC477E3}"/>
              </a:ext>
            </a:extLst>
          </p:cNvPr>
          <p:cNvCxnSpPr>
            <a:stCxn id="50" idx="2"/>
            <a:endCxn id="31" idx="0"/>
          </p:cNvCxnSpPr>
          <p:nvPr/>
        </p:nvCxnSpPr>
        <p:spPr>
          <a:xfrm>
            <a:off x="9756901" y="2830698"/>
            <a:ext cx="0" cy="215809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E0248780-B831-41F9-BCEC-185B19E4D539}"/>
              </a:ext>
            </a:extLst>
          </p:cNvPr>
          <p:cNvSpPr/>
          <p:nvPr/>
        </p:nvSpPr>
        <p:spPr>
          <a:xfrm rot="600397">
            <a:off x="7672455" y="667874"/>
            <a:ext cx="1880643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S 2</a:t>
            </a:r>
          </a:p>
        </p:txBody>
      </p:sp>
    </p:spTree>
    <p:extLst>
      <p:ext uri="{BB962C8B-B14F-4D97-AF65-F5344CB8AC3E}">
        <p14:creationId xmlns:p14="http://schemas.microsoft.com/office/powerpoint/2010/main" val="276413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6F73800E-925B-4F49-905E-E2C70D9F7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3808413"/>
            <a:ext cx="4926012" cy="2309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2400" b="1" dirty="0">
                <a:solidFill>
                  <a:srgbClr val="C00000"/>
                </a:solidFill>
                <a:latin typeface="+mn-lt"/>
              </a:rPr>
              <a:t>Tutorial: </a:t>
            </a:r>
            <a:r>
              <a:rPr lang="en-US" altLang="en-US" sz="2400" dirty="0" err="1">
                <a:latin typeface="+mn-lt"/>
              </a:rPr>
              <a:t>layanan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belajar</a:t>
            </a:r>
            <a:r>
              <a:rPr lang="en-US" altLang="en-US" sz="2400" dirty="0">
                <a:latin typeface="+mn-lt"/>
              </a:rPr>
              <a:t> yang </a:t>
            </a:r>
            <a:r>
              <a:rPr lang="en-US" altLang="en-US" sz="2400" dirty="0" err="1">
                <a:latin typeface="+mn-lt"/>
              </a:rPr>
              <a:t>diberikan</a:t>
            </a:r>
            <a:r>
              <a:rPr lang="en-US" altLang="en-US" sz="2400" dirty="0">
                <a:latin typeface="+mn-lt"/>
              </a:rPr>
              <a:t> UT </a:t>
            </a:r>
            <a:r>
              <a:rPr lang="en-US" altLang="en-US" sz="2400" dirty="0" err="1">
                <a:latin typeface="+mn-lt"/>
              </a:rPr>
              <a:t>kepada</a:t>
            </a:r>
            <a:r>
              <a:rPr lang="en-US" altLang="en-US" sz="2400" dirty="0">
                <a:latin typeface="+mn-lt"/>
              </a:rPr>
              <a:t> mahasiswa yang </a:t>
            </a:r>
            <a:r>
              <a:rPr lang="en-US" altLang="en-US" sz="2400" dirty="0" err="1">
                <a:latin typeface="+mn-lt"/>
              </a:rPr>
              <a:t>memerlukan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bimbingan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baik</a:t>
            </a:r>
            <a:r>
              <a:rPr lang="en-US" altLang="en-US" sz="2400" dirty="0">
                <a:latin typeface="+mn-lt"/>
              </a:rPr>
              <a:t> yang </a:t>
            </a:r>
            <a:r>
              <a:rPr lang="en-US" altLang="en-US" sz="2400" dirty="0" err="1">
                <a:latin typeface="+mn-lt"/>
              </a:rPr>
              <a:t>dilakukan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secara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tatap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muka</a:t>
            </a:r>
            <a:r>
              <a:rPr lang="en-US" altLang="en-US" sz="2400" dirty="0">
                <a:latin typeface="+mn-lt"/>
              </a:rPr>
              <a:t> (tutorial </a:t>
            </a:r>
            <a:r>
              <a:rPr lang="en-US" altLang="en-US" sz="2400" dirty="0" err="1">
                <a:latin typeface="+mn-lt"/>
              </a:rPr>
              <a:t>tatap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muka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atau</a:t>
            </a:r>
            <a:r>
              <a:rPr lang="en-US" altLang="en-US" sz="2400" dirty="0">
                <a:latin typeface="+mn-lt"/>
              </a:rPr>
              <a:t> TTM) </a:t>
            </a:r>
            <a:r>
              <a:rPr lang="en-US" altLang="en-US" sz="2400" dirty="0" err="1">
                <a:latin typeface="+mn-lt"/>
              </a:rPr>
              <a:t>atau</a:t>
            </a:r>
            <a:r>
              <a:rPr lang="en-US" altLang="en-US" sz="2400" dirty="0">
                <a:latin typeface="+mn-lt"/>
              </a:rPr>
              <a:t> online (tutorial online </a:t>
            </a:r>
            <a:r>
              <a:rPr lang="en-US" altLang="en-US" sz="2400" dirty="0" err="1">
                <a:latin typeface="+mn-lt"/>
              </a:rPr>
              <a:t>atau</a:t>
            </a:r>
            <a:r>
              <a:rPr lang="en-US" altLang="en-US" sz="2400" dirty="0">
                <a:latin typeface="+mn-lt"/>
              </a:rPr>
              <a:t> </a:t>
            </a:r>
            <a:r>
              <a:rPr lang="en-US" altLang="en-US" sz="2400" dirty="0" err="1">
                <a:latin typeface="+mn-lt"/>
              </a:rPr>
              <a:t>tuton</a:t>
            </a:r>
            <a:r>
              <a:rPr lang="en-US" altLang="en-US" sz="2400" dirty="0">
                <a:latin typeface="+mn-lt"/>
              </a:rPr>
              <a:t>)</a:t>
            </a:r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F27A65E3-4F4C-47C0-98E9-A5CB79511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313" y="1873250"/>
            <a:ext cx="27543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US" altLang="en-US" sz="2800" dirty="0" err="1">
                <a:solidFill>
                  <a:srgbClr val="002060"/>
                </a:solidFill>
                <a:latin typeface="+mn-lt"/>
              </a:rPr>
              <a:t>Apa</a:t>
            </a:r>
            <a:r>
              <a:rPr lang="en-US" altLang="en-US" sz="2800" dirty="0">
                <a:solidFill>
                  <a:srgbClr val="002060"/>
                </a:solidFill>
                <a:latin typeface="+mn-lt"/>
              </a:rPr>
              <a:t> yang </a:t>
            </a:r>
            <a:r>
              <a:rPr lang="en-US" altLang="en-US" sz="2800" dirty="0" err="1">
                <a:solidFill>
                  <a:srgbClr val="002060"/>
                </a:solidFill>
                <a:latin typeface="+mn-lt"/>
              </a:rPr>
              <a:t>dimaksud</a:t>
            </a:r>
            <a:r>
              <a:rPr lang="en-US" altLang="en-US" sz="2800" dirty="0">
                <a:solidFill>
                  <a:srgbClr val="002060"/>
                </a:solidFill>
                <a:latin typeface="+mn-lt"/>
              </a:rPr>
              <a:t> dengan tutorial? </a:t>
            </a:r>
          </a:p>
        </p:txBody>
      </p:sp>
      <p:pic>
        <p:nvPicPr>
          <p:cNvPr id="8196" name="Picture 3">
            <a:extLst>
              <a:ext uri="{FF2B5EF4-FFF2-40B4-BE49-F238E27FC236}">
                <a16:creationId xmlns:a16="http://schemas.microsoft.com/office/drawing/2014/main" id="{02A78582-B49D-4A4D-BF45-09279F773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3662363"/>
            <a:ext cx="2813050" cy="2601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extBox 4">
            <a:extLst>
              <a:ext uri="{FF2B5EF4-FFF2-40B4-BE49-F238E27FC236}">
                <a16:creationId xmlns:a16="http://schemas.microsoft.com/office/drawing/2014/main" id="{A68602C7-5457-405F-95A2-9B0D16D7B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7900" y="385763"/>
            <a:ext cx="25114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en-US" sz="3600" b="1">
                <a:solidFill>
                  <a:srgbClr val="002060"/>
                </a:solidFill>
              </a:rPr>
              <a:t>TUTORIAL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EA72573-D285-424C-AE04-8502EE57F6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42" t="7774" r="9406" b="4874"/>
          <a:stretch/>
        </p:blipFill>
        <p:spPr>
          <a:xfrm>
            <a:off x="1019908" y="1242646"/>
            <a:ext cx="8663354" cy="5251940"/>
          </a:xfrm>
          <a:prstGeom prst="rect">
            <a:avLst/>
          </a:prstGeom>
        </p:spPr>
      </p:pic>
      <p:sp>
        <p:nvSpPr>
          <p:cNvPr id="5" name="Oval Callout 2">
            <a:extLst>
              <a:ext uri="{FF2B5EF4-FFF2-40B4-BE49-F238E27FC236}">
                <a16:creationId xmlns:a16="http://schemas.microsoft.com/office/drawing/2014/main" id="{3AC582F7-911F-4C4B-8BA8-B4A552ED4455}"/>
              </a:ext>
            </a:extLst>
          </p:cNvPr>
          <p:cNvSpPr/>
          <p:nvPr/>
        </p:nvSpPr>
        <p:spPr>
          <a:xfrm>
            <a:off x="6529754" y="3020509"/>
            <a:ext cx="3259016" cy="1270137"/>
          </a:xfrm>
          <a:prstGeom prst="wedgeEllipseCallout">
            <a:avLst>
              <a:gd name="adj1" fmla="val 31124"/>
              <a:gd name="adj2" fmla="val -12081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Menu </a:t>
            </a:r>
            <a:r>
              <a:rPr lang="en-US" sz="2400" dirty="0" err="1"/>
              <a:t>Masuk</a:t>
            </a:r>
            <a:r>
              <a:rPr lang="en-US" sz="2400" dirty="0"/>
              <a:t> / “Log in”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TUTORIAL ONLINE (1)</a:t>
            </a:r>
          </a:p>
        </p:txBody>
      </p:sp>
    </p:spTree>
    <p:extLst>
      <p:ext uri="{BB962C8B-B14F-4D97-AF65-F5344CB8AC3E}">
        <p14:creationId xmlns:p14="http://schemas.microsoft.com/office/powerpoint/2010/main" val="27949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56A0468-C105-4719-B714-989E9C0B7E2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71" t="4459" r="10684" b="4874"/>
          <a:stretch/>
        </p:blipFill>
        <p:spPr>
          <a:xfrm>
            <a:off x="1055076" y="1043354"/>
            <a:ext cx="8491537" cy="5451232"/>
          </a:xfrm>
          <a:prstGeom prst="rect">
            <a:avLst/>
          </a:prstGeom>
        </p:spPr>
      </p:pic>
      <p:sp>
        <p:nvSpPr>
          <p:cNvPr id="5" name="Oval Callout 2">
            <a:extLst>
              <a:ext uri="{FF2B5EF4-FFF2-40B4-BE49-F238E27FC236}">
                <a16:creationId xmlns:a16="http://schemas.microsoft.com/office/drawing/2014/main" id="{3AC582F7-911F-4C4B-8BA8-B4A552ED4455}"/>
              </a:ext>
            </a:extLst>
          </p:cNvPr>
          <p:cNvSpPr/>
          <p:nvPr/>
        </p:nvSpPr>
        <p:spPr>
          <a:xfrm>
            <a:off x="6377354" y="3278416"/>
            <a:ext cx="3505201" cy="1879737"/>
          </a:xfrm>
          <a:prstGeom prst="wedgeEllipseCallout">
            <a:avLst>
              <a:gd name="adj1" fmla="val -46214"/>
              <a:gd name="adj2" fmla="val -10143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/>
              <a:t>Masukkan Username dan Password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klik</a:t>
            </a:r>
            <a:r>
              <a:rPr lang="en-US" sz="2400" dirty="0"/>
              <a:t> Enter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3CDAA6B-BD6C-4F37-8DF2-FF0355B473C6}"/>
              </a:ext>
            </a:extLst>
          </p:cNvPr>
          <p:cNvSpPr/>
          <p:nvPr/>
        </p:nvSpPr>
        <p:spPr>
          <a:xfrm>
            <a:off x="3505200" y="1899138"/>
            <a:ext cx="3259016" cy="609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TUTORIAL ONLINE (2)</a:t>
            </a:r>
          </a:p>
        </p:txBody>
      </p:sp>
    </p:spTree>
    <p:extLst>
      <p:ext uri="{BB962C8B-B14F-4D97-AF65-F5344CB8AC3E}">
        <p14:creationId xmlns:p14="http://schemas.microsoft.com/office/powerpoint/2010/main" val="162605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29D82653-7320-4D13-B769-297DC857F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bright="-10000"/>
          </a:blip>
          <a:srcRect l="24528" t="15172" r="24925" b="8481"/>
          <a:stretch/>
        </p:blipFill>
        <p:spPr bwMode="auto">
          <a:xfrm>
            <a:off x="783771" y="1312323"/>
            <a:ext cx="7023669" cy="5964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MENGISI FORM KESEDIAAN MENGIKUTI TUTON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69B90A0C-BECE-4C5D-8AB2-3EC8D1091B39}"/>
              </a:ext>
            </a:extLst>
          </p:cNvPr>
          <p:cNvSpPr/>
          <p:nvPr/>
        </p:nvSpPr>
        <p:spPr>
          <a:xfrm>
            <a:off x="7369968" y="1210723"/>
            <a:ext cx="3318670" cy="1780724"/>
          </a:xfrm>
          <a:prstGeom prst="wedgeEllipseCallout">
            <a:avLst>
              <a:gd name="adj1" fmla="val -126190"/>
              <a:gd name="adj2" fmla="val 46634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“FORMULIR KESEDIAAN MENGIKUTI TUTON”</a:t>
            </a:r>
          </a:p>
        </p:txBody>
      </p:sp>
    </p:spTree>
    <p:extLst>
      <p:ext uri="{BB962C8B-B14F-4D97-AF65-F5344CB8AC3E}">
        <p14:creationId xmlns:p14="http://schemas.microsoft.com/office/powerpoint/2010/main" val="2195967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 l="25429" t="28466" r="8931" b="33240"/>
          <a:stretch>
            <a:fillRect/>
          </a:stretch>
        </p:blipFill>
        <p:spPr bwMode="auto">
          <a:xfrm>
            <a:off x="232229" y="1889295"/>
            <a:ext cx="10238695" cy="33582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8503038-E612-45AF-836F-A03A965F626C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MENGISI FORM KESEDIAAN MENGIKUTI TUTON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69B90A0C-BECE-4C5D-8AB2-3EC8D1091B39}"/>
              </a:ext>
            </a:extLst>
          </p:cNvPr>
          <p:cNvSpPr/>
          <p:nvPr/>
        </p:nvSpPr>
        <p:spPr>
          <a:xfrm>
            <a:off x="0" y="5116171"/>
            <a:ext cx="4122057" cy="1110457"/>
          </a:xfrm>
          <a:prstGeom prst="wedgeEllipseCallout">
            <a:avLst>
              <a:gd name="adj1" fmla="val 33321"/>
              <a:gd name="adj2" fmla="val -20768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Ya</a:t>
            </a:r>
            <a:r>
              <a:rPr lang="en-US" sz="2400" dirty="0"/>
              <a:t>, </a:t>
            </a:r>
            <a:r>
              <a:rPr lang="en-US" sz="2400" dirty="0" err="1"/>
              <a:t>saya</a:t>
            </a:r>
            <a:r>
              <a:rPr lang="en-US" sz="2400" dirty="0"/>
              <a:t> </a:t>
            </a:r>
            <a:r>
              <a:rPr lang="en-US" sz="2400" dirty="0" err="1"/>
              <a:t>setuju</a:t>
            </a:r>
            <a:r>
              <a:rPr lang="en-US" sz="2400" dirty="0"/>
              <a:t>”</a:t>
            </a:r>
          </a:p>
        </p:txBody>
      </p:sp>
      <p:sp>
        <p:nvSpPr>
          <p:cNvPr id="7" name="Oval Callout 2">
            <a:extLst>
              <a:ext uri="{FF2B5EF4-FFF2-40B4-BE49-F238E27FC236}">
                <a16:creationId xmlns:a16="http://schemas.microsoft.com/office/drawing/2014/main" id="{D54AFF1A-FEC2-49F1-B8E5-52871618EB43}"/>
              </a:ext>
            </a:extLst>
          </p:cNvPr>
          <p:cNvSpPr/>
          <p:nvPr/>
        </p:nvSpPr>
        <p:spPr>
          <a:xfrm>
            <a:off x="6105243" y="5279572"/>
            <a:ext cx="3982186" cy="1106714"/>
          </a:xfrm>
          <a:prstGeom prst="wedgeEllipseCallout">
            <a:avLst>
              <a:gd name="adj1" fmla="val -93538"/>
              <a:gd name="adj2" fmla="val -10030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Simpan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2063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4838" y="1918801"/>
            <a:ext cx="9577387" cy="2774494"/>
          </a:xfrm>
          <a:prstGeom prst="round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1027113" y="2015639"/>
            <a:ext cx="9056687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 dirty="0" err="1">
                <a:solidFill>
                  <a:schemeClr val="tx2"/>
                </a:solidFill>
              </a:rPr>
              <a:t>Mahasiswa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harus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registrasi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matakuliah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Tuton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pada</a:t>
            </a:r>
            <a:r>
              <a:rPr lang="en-US" altLang="en-US" sz="2400" b="1" dirty="0">
                <a:solidFill>
                  <a:schemeClr val="tx2"/>
                </a:solidFill>
              </a:rPr>
              <a:t> sia.ut.ac.id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 dirty="0" err="1">
                <a:solidFill>
                  <a:schemeClr val="tx2"/>
                </a:solidFill>
              </a:rPr>
              <a:t>Mahasiswa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harus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mengisi</a:t>
            </a:r>
            <a:r>
              <a:rPr lang="en-US" altLang="en-US" sz="2400" b="1" dirty="0">
                <a:solidFill>
                  <a:schemeClr val="tx2"/>
                </a:solidFill>
              </a:rPr>
              <a:t> Form </a:t>
            </a:r>
            <a:r>
              <a:rPr lang="en-US" altLang="en-US" sz="2400" b="1" dirty="0" err="1">
                <a:solidFill>
                  <a:schemeClr val="tx2"/>
                </a:solidFill>
              </a:rPr>
              <a:t>kesediaan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mengikuti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Tuton</a:t>
            </a:r>
            <a:r>
              <a:rPr lang="en-US" altLang="en-US" sz="2400" b="1" dirty="0">
                <a:solidFill>
                  <a:schemeClr val="tx2"/>
                </a:solidFill>
              </a:rPr>
              <a:t> pada </a:t>
            </a:r>
            <a:r>
              <a:rPr lang="en-US" altLang="en-US" sz="2400" b="1" dirty="0" err="1">
                <a:solidFill>
                  <a:schemeClr val="tx2"/>
                </a:solidFill>
              </a:rPr>
              <a:t>laman</a:t>
            </a:r>
            <a:r>
              <a:rPr lang="en-US" altLang="en-US" sz="2400" b="1" dirty="0">
                <a:solidFill>
                  <a:schemeClr val="tx2"/>
                </a:solidFill>
              </a:rPr>
              <a:t> elearning.ut.ac.id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 dirty="0" err="1">
                <a:solidFill>
                  <a:schemeClr val="tx2"/>
                </a:solidFill>
              </a:rPr>
              <a:t>Jika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sampai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akhir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minggu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ketiga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mahasiswa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tidak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akses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suatu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matakuliah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maka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mahasiswa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tidak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dapat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melanjutkan</a:t>
            </a:r>
            <a:r>
              <a:rPr lang="en-US" altLang="en-US" sz="2400" b="1" dirty="0">
                <a:solidFill>
                  <a:schemeClr val="tx2"/>
                </a:solidFill>
              </a:rPr>
              <a:t>  </a:t>
            </a:r>
            <a:r>
              <a:rPr lang="en-US" altLang="en-US" sz="2400" b="1" dirty="0" err="1">
                <a:solidFill>
                  <a:schemeClr val="tx2"/>
                </a:solidFill>
              </a:rPr>
              <a:t>Tuton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matakuliah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tersebut</a:t>
            </a:r>
            <a:r>
              <a:rPr lang="en-US" altLang="en-US" sz="2400" b="1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18438" name="Picture 6" descr="C:\Users\Mira\Pictures\Zootopia_Party_Alert_emotic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5442" y="4476264"/>
            <a:ext cx="2864758" cy="2864758"/>
          </a:xfrm>
          <a:prstGeom prst="rect">
            <a:avLst/>
          </a:prstGeom>
          <a:noFill/>
        </p:spPr>
      </p:pic>
      <p:pic>
        <p:nvPicPr>
          <p:cNvPr id="18439" name="Picture 7" descr="C:\Users\Mira\Downloads\coollogo_com-2150824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5773" y="5016047"/>
            <a:ext cx="3403600" cy="1333369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398EF2-923C-4125-965D-AEA5058151C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HAL PENTING PADA TUTON!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761320" y="2071201"/>
            <a:ext cx="9377362" cy="2759879"/>
          </a:xfrm>
          <a:prstGeom prst="round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68275" indent="-168275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168275" indent="-168275" algn="ctr">
              <a:lnSpc>
                <a:spcPct val="150000"/>
              </a:lnSpc>
              <a:defRPr/>
            </a:pP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Sebelum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mengikuti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Kegiatan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Tutorial Online,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silakan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membaca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bahan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ajar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utama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terlebih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dahulu</a:t>
            </a:r>
            <a:r>
              <a:rPr lang="en-US" sz="24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68275" indent="-168275">
              <a:lnSpc>
                <a:spcPct val="150000"/>
              </a:lnSpc>
              <a:defRPr/>
            </a:pP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Font typeface="Arial" pitchFamily="34" charset="0"/>
              <a:buChar char="•"/>
              <a:defRPr/>
            </a:pPr>
            <a:endParaRPr lang="en-US" sz="24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1027113" y="2168039"/>
            <a:ext cx="90566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endParaRPr lang="en-US" altLang="en-US" sz="2400" b="1" dirty="0">
              <a:solidFill>
                <a:srgbClr val="00206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398EF2-923C-4125-965D-AEA5058151C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MEMBACA BAHAN AJAR UTAMA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E79D31-8FB4-49DD-8FC3-8DBDEADBD2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08" r="26927" b="6446"/>
          <a:stretch/>
        </p:blipFill>
        <p:spPr>
          <a:xfrm>
            <a:off x="674913" y="1738993"/>
            <a:ext cx="8500047" cy="53004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KELAS TUTON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585096" y="1161142"/>
            <a:ext cx="3812144" cy="1566817"/>
          </a:xfrm>
          <a:prstGeom prst="wedgeEllipseCallout">
            <a:avLst>
              <a:gd name="adj1" fmla="val -90468"/>
              <a:gd name="adj2" fmla="val 6782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salah </a:t>
            </a:r>
            <a:r>
              <a:rPr lang="en-US" sz="2400" dirty="0" err="1"/>
              <a:t>satu</a:t>
            </a:r>
            <a:r>
              <a:rPr lang="en-US" sz="2400" dirty="0"/>
              <a:t> </a:t>
            </a:r>
            <a:r>
              <a:rPr lang="en-US" sz="2400" dirty="0" err="1"/>
              <a:t>kelas</a:t>
            </a:r>
            <a:r>
              <a:rPr lang="en-US" sz="2400" dirty="0"/>
              <a:t> </a:t>
            </a:r>
            <a:r>
              <a:rPr lang="en-US" sz="2400" dirty="0" err="1"/>
              <a:t>Tuton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5848" t="18437" r="2563" b="6987"/>
          <a:stretch>
            <a:fillRect/>
          </a:stretch>
        </p:blipFill>
        <p:spPr bwMode="auto">
          <a:xfrm>
            <a:off x="0" y="1302616"/>
            <a:ext cx="10688638" cy="6260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MENGISI KEHADIRAN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686094" y="1600200"/>
            <a:ext cx="4214066" cy="1889760"/>
          </a:xfrm>
          <a:prstGeom prst="wedgeEllipseCallout">
            <a:avLst>
              <a:gd name="adj1" fmla="val -91655"/>
              <a:gd name="adj2" fmla="val -31309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Inisiasi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minggu</a:t>
            </a:r>
            <a:r>
              <a:rPr lang="en-US" sz="2400" dirty="0"/>
              <a:t> </a:t>
            </a:r>
            <a:r>
              <a:rPr lang="en-US" sz="2400" dirty="0" err="1"/>
              <a:t>otomatis</a:t>
            </a:r>
            <a:r>
              <a:rPr lang="en-US" sz="2400" dirty="0"/>
              <a:t> </a:t>
            </a:r>
            <a:r>
              <a:rPr lang="en-US" sz="2400" dirty="0" err="1"/>
              <a:t>tampil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jadwal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0" y="1737360"/>
            <a:ext cx="2880360" cy="4724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257800"/>
            <a:ext cx="2240280" cy="47244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046014" y="3855720"/>
            <a:ext cx="3665426" cy="1432560"/>
          </a:xfrm>
          <a:prstGeom prst="wedgeEllipseCallout">
            <a:avLst>
              <a:gd name="adj1" fmla="val -96168"/>
              <a:gd name="adj2" fmla="val 60832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Kehadiran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setiap</a:t>
            </a:r>
            <a:r>
              <a:rPr lang="en-US" sz="2400" dirty="0"/>
              <a:t> </a:t>
            </a:r>
            <a:r>
              <a:rPr lang="en-US" sz="2400" dirty="0" err="1"/>
              <a:t>Minggunya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13360" y="6263640"/>
            <a:ext cx="5455920" cy="6553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6499654" y="5593080"/>
            <a:ext cx="3665426" cy="1432560"/>
          </a:xfrm>
          <a:prstGeom prst="wedgeEllipseCallout">
            <a:avLst>
              <a:gd name="adj1" fmla="val -70805"/>
              <a:gd name="adj2" fmla="val 23599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Diskusi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diakses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mengisi</a:t>
            </a:r>
            <a:r>
              <a:rPr lang="en-US" sz="2400" dirty="0"/>
              <a:t> </a:t>
            </a:r>
            <a:r>
              <a:rPr lang="en-US" sz="2400" dirty="0" err="1"/>
              <a:t>Kehadiran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 l="11730" t="21641" r="31462" b="17526"/>
          <a:stretch>
            <a:fillRect/>
          </a:stretch>
        </p:blipFill>
        <p:spPr bwMode="auto">
          <a:xfrm>
            <a:off x="2179320" y="1661160"/>
            <a:ext cx="7391400" cy="4450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MENGISI KEHADIRAN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11480" y="3648559"/>
            <a:ext cx="2470946" cy="1199826"/>
          </a:xfrm>
          <a:prstGeom prst="wedgeEllipseCallout">
            <a:avLst>
              <a:gd name="adj1" fmla="val 65412"/>
              <a:gd name="adj2" fmla="val 41397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Hadir</a:t>
            </a:r>
            <a:r>
              <a:rPr lang="en-US" sz="2400" dirty="0"/>
              <a:t>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3333659" y="4601448"/>
            <a:ext cx="1115878" cy="44945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674137" y="4282440"/>
            <a:ext cx="2464023" cy="1325880"/>
          </a:xfrm>
          <a:prstGeom prst="wedgeEllipseCallout">
            <a:avLst>
              <a:gd name="adj1" fmla="val -155158"/>
              <a:gd name="adj2" fmla="val 5654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“Submit”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804863" y="2071201"/>
            <a:ext cx="9377362" cy="2511425"/>
          </a:xfrm>
          <a:prstGeom prst="roundRect">
            <a:avLst/>
          </a:prstGeom>
          <a:solidFill>
            <a:srgbClr val="F8F8F8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1027113" y="2168039"/>
            <a:ext cx="90566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 dirty="0" err="1">
                <a:solidFill>
                  <a:schemeClr val="tx2"/>
                </a:solidFill>
              </a:rPr>
              <a:t>Mahasiswa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harus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mengisi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kehadiran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pada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setiap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minggu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sebelum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bisa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mengakses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Diskusi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dan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Tugas</a:t>
            </a:r>
            <a:endParaRPr lang="en-US" altLang="en-US" sz="2400" b="1" dirty="0">
              <a:solidFill>
                <a:schemeClr val="tx2"/>
              </a:solidFill>
            </a:endParaRP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 dirty="0" err="1">
                <a:solidFill>
                  <a:schemeClr val="tx2"/>
                </a:solidFill>
              </a:rPr>
              <a:t>Pastikan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Anda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sudah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mengisi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kehadiran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dan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cek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nilai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kehadiran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Anda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pada</a:t>
            </a:r>
            <a:r>
              <a:rPr lang="en-US" altLang="en-US" sz="2400" b="1" dirty="0">
                <a:solidFill>
                  <a:schemeClr val="tx2"/>
                </a:solidFill>
              </a:rPr>
              <a:t> menu </a:t>
            </a:r>
            <a:r>
              <a:rPr lang="en-US" altLang="en-US" sz="2400" b="1" dirty="0" err="1">
                <a:solidFill>
                  <a:schemeClr val="tx2"/>
                </a:solidFill>
              </a:rPr>
              <a:t>Nilai</a:t>
            </a:r>
            <a:r>
              <a:rPr lang="en-US" altLang="en-US" sz="2400" b="1" dirty="0">
                <a:solidFill>
                  <a:schemeClr val="tx2"/>
                </a:solidFill>
              </a:rPr>
              <a:t>/Grade</a:t>
            </a:r>
          </a:p>
          <a:p>
            <a:pPr marL="457200" indent="-457200">
              <a:buFont typeface="Calibri" pitchFamily="34" charset="0"/>
              <a:buAutoNum type="arabicPeriod"/>
            </a:pPr>
            <a:r>
              <a:rPr lang="en-US" altLang="en-US" sz="2400" b="1" dirty="0" err="1">
                <a:solidFill>
                  <a:schemeClr val="tx2"/>
                </a:solidFill>
              </a:rPr>
              <a:t>Kehadiran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cukup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diisi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satu</a:t>
            </a:r>
            <a:r>
              <a:rPr lang="en-US" altLang="en-US" sz="2400" b="1" dirty="0">
                <a:solidFill>
                  <a:schemeClr val="tx2"/>
                </a:solidFill>
              </a:rPr>
              <a:t> kali </a:t>
            </a:r>
            <a:r>
              <a:rPr lang="en-US" altLang="en-US" sz="2400" b="1" dirty="0" err="1">
                <a:solidFill>
                  <a:schemeClr val="tx2"/>
                </a:solidFill>
              </a:rPr>
              <a:t>sesuai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dengan</a:t>
            </a:r>
            <a:r>
              <a:rPr lang="en-US" altLang="en-US" sz="2400" b="1" dirty="0">
                <a:solidFill>
                  <a:schemeClr val="tx2"/>
                </a:solidFill>
              </a:rPr>
              <a:t> </a:t>
            </a:r>
            <a:r>
              <a:rPr lang="en-US" altLang="en-US" sz="2400" b="1" dirty="0" err="1">
                <a:solidFill>
                  <a:schemeClr val="tx2"/>
                </a:solidFill>
              </a:rPr>
              <a:t>minggunya</a:t>
            </a:r>
            <a:endParaRPr lang="en-US" altLang="en-US" sz="2400" b="1" dirty="0">
              <a:solidFill>
                <a:schemeClr val="tx2"/>
              </a:solidFill>
            </a:endParaRPr>
          </a:p>
        </p:txBody>
      </p:sp>
      <p:pic>
        <p:nvPicPr>
          <p:cNvPr id="18438" name="Picture 6" descr="C:\Users\Mira\Pictures\Zootopia_Party_Alert_emotic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5442" y="4476264"/>
            <a:ext cx="2864758" cy="2864758"/>
          </a:xfrm>
          <a:prstGeom prst="rect">
            <a:avLst/>
          </a:prstGeom>
          <a:noFill/>
        </p:spPr>
      </p:pic>
      <p:pic>
        <p:nvPicPr>
          <p:cNvPr id="18439" name="Picture 7" descr="C:\Users\Mira\Downloads\coollogo_com-21508244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85773" y="5016047"/>
            <a:ext cx="3403600" cy="1333369"/>
          </a:xfrm>
          <a:prstGeom prst="rect">
            <a:avLst/>
          </a:prstGeom>
          <a:noFill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398EF2-923C-4125-965D-AEA5058151CD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HAL PENTING TERKAIT KEHADIRAN!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 l="26940" t="43281" r="4070" b="21094"/>
          <a:stretch>
            <a:fillRect/>
          </a:stretch>
        </p:blipFill>
        <p:spPr bwMode="auto">
          <a:xfrm>
            <a:off x="-1" y="2225040"/>
            <a:ext cx="10656147" cy="3093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MATERI INISIASI &amp; MATERI PENGAYAAN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925932" y="3337560"/>
            <a:ext cx="3385708" cy="1127760"/>
          </a:xfrm>
          <a:prstGeom prst="wedgeEllipseCallout">
            <a:avLst>
              <a:gd name="adj1" fmla="val -105759"/>
              <a:gd name="adj2" fmla="val -1598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Inisiasi</a:t>
            </a:r>
            <a:r>
              <a:rPr lang="en-US" sz="2400" dirty="0"/>
              <a:t> dan </a:t>
            </a:r>
            <a:r>
              <a:rPr lang="en-US" sz="2400" dirty="0" err="1"/>
              <a:t>pelajari</a:t>
            </a:r>
            <a:endParaRPr lang="en-US" sz="2400" dirty="0"/>
          </a:p>
        </p:txBody>
      </p:sp>
      <p:sp>
        <p:nvSpPr>
          <p:cNvPr id="10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544932" y="4632960"/>
            <a:ext cx="3385708" cy="1127760"/>
          </a:xfrm>
          <a:prstGeom prst="wedgeEllipseCallout">
            <a:avLst>
              <a:gd name="adj1" fmla="val -103959"/>
              <a:gd name="adj2" fmla="val -59229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 </a:t>
            </a:r>
            <a:r>
              <a:rPr lang="en-US" sz="2400" dirty="0" err="1"/>
              <a:t>Materi</a:t>
            </a:r>
            <a:r>
              <a:rPr lang="en-US" sz="2400" dirty="0"/>
              <a:t> </a:t>
            </a:r>
            <a:r>
              <a:rPr lang="en-US" sz="2400" dirty="0" err="1"/>
              <a:t>Pengayaan</a:t>
            </a:r>
            <a:r>
              <a:rPr lang="en-US" sz="2400" dirty="0"/>
              <a:t> dan </a:t>
            </a:r>
            <a:r>
              <a:rPr lang="en-US" sz="2400" dirty="0" err="1"/>
              <a:t>pelajari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6444" t="42375" r="3755" b="20125"/>
          <a:stretch>
            <a:fillRect/>
          </a:stretch>
        </p:blipFill>
        <p:spPr bwMode="auto">
          <a:xfrm>
            <a:off x="15995" y="2030277"/>
            <a:ext cx="10672643" cy="3223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MENANGGAPI DISKUSI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484616" y="3323352"/>
            <a:ext cx="4080264" cy="1370567"/>
          </a:xfrm>
          <a:prstGeom prst="wedgeEllipseCallout">
            <a:avLst>
              <a:gd name="adj1" fmla="val -121964"/>
              <a:gd name="adj2" fmla="val -5175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 “</a:t>
            </a:r>
            <a:r>
              <a:rPr lang="en-US" sz="2400" dirty="0" err="1"/>
              <a:t>Diskusi</a:t>
            </a:r>
            <a:r>
              <a:rPr lang="en-US" sz="2400" dirty="0"/>
              <a:t> ” 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6003" t="32448" r="2665" b="14219"/>
          <a:stretch>
            <a:fillRect/>
          </a:stretch>
        </p:blipFill>
        <p:spPr bwMode="auto">
          <a:xfrm>
            <a:off x="0" y="1904999"/>
            <a:ext cx="10688638" cy="44930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MENANGGAPI DISKUSI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6084816" y="2302272"/>
            <a:ext cx="4080264" cy="1370567"/>
          </a:xfrm>
          <a:prstGeom prst="wedgeEllipseCallout">
            <a:avLst>
              <a:gd name="adj1" fmla="val 51716"/>
              <a:gd name="adj2" fmla="val 209431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“Reply”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menanggapi</a:t>
            </a:r>
            <a:r>
              <a:rPr lang="en-US" sz="2400" dirty="0"/>
              <a:t> </a:t>
            </a:r>
            <a:r>
              <a:rPr lang="en-US" sz="2400" dirty="0" err="1"/>
              <a:t>Diskusi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4480" t="19792" r="2548" b="10417"/>
          <a:stretch>
            <a:fillRect/>
          </a:stretch>
        </p:blipFill>
        <p:spPr bwMode="auto">
          <a:xfrm>
            <a:off x="0" y="1083828"/>
            <a:ext cx="10688638" cy="574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MENANGGAPI DISKUSI (3)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383776" y="1189752"/>
            <a:ext cx="4080264" cy="1370567"/>
          </a:xfrm>
          <a:prstGeom prst="wedgeEllipseCallout">
            <a:avLst>
              <a:gd name="adj1" fmla="val -68180"/>
              <a:gd name="adj2" fmla="val 94899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Kolom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menanggapi</a:t>
            </a:r>
            <a:r>
              <a:rPr lang="en-US" sz="2400" dirty="0"/>
              <a:t> </a:t>
            </a:r>
            <a:r>
              <a:rPr lang="en-US" sz="2400" dirty="0" err="1"/>
              <a:t>Diskusi</a:t>
            </a:r>
            <a:endParaRPr lang="en-US" sz="2400" dirty="0"/>
          </a:p>
        </p:txBody>
      </p:sp>
      <p:sp>
        <p:nvSpPr>
          <p:cNvPr id="6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840976" y="3612912"/>
            <a:ext cx="4080264" cy="1370567"/>
          </a:xfrm>
          <a:prstGeom prst="wedgeEllipseCallout">
            <a:avLst>
              <a:gd name="adj1" fmla="val -106651"/>
              <a:gd name="adj2" fmla="val 2373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unggah</a:t>
            </a:r>
            <a:r>
              <a:rPr lang="en-US" sz="2400" dirty="0"/>
              <a:t> file </a:t>
            </a:r>
            <a:r>
              <a:rPr lang="en-US" sz="2400" dirty="0" err="1"/>
              <a:t>Diskusi</a:t>
            </a:r>
            <a:r>
              <a:rPr lang="en-US" sz="2400" dirty="0"/>
              <a:t> </a:t>
            </a:r>
            <a:r>
              <a:rPr lang="en-US" sz="2400" dirty="0" err="1"/>
              <a:t>Apabila</a:t>
            </a:r>
            <a:r>
              <a:rPr lang="en-US" sz="2400" dirty="0"/>
              <a:t> </a:t>
            </a:r>
            <a:r>
              <a:rPr lang="en-US" sz="2400" dirty="0" err="1"/>
              <a:t>diperlukan</a:t>
            </a:r>
            <a:endParaRPr lang="en-US" sz="2400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/>
          <a:srcRect l="24263" t="58307" r="3698" b="29818"/>
          <a:stretch>
            <a:fillRect/>
          </a:stretch>
        </p:blipFill>
        <p:spPr bwMode="auto">
          <a:xfrm>
            <a:off x="0" y="6572249"/>
            <a:ext cx="10688638" cy="990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6161016" y="5623560"/>
            <a:ext cx="3912624" cy="1021079"/>
          </a:xfrm>
          <a:prstGeom prst="wedgeEllipseCallout">
            <a:avLst>
              <a:gd name="adj1" fmla="val -104783"/>
              <a:gd name="adj2" fmla="val 57094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“Post to forum”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6086" t="34748" r="3516" b="23727"/>
          <a:stretch>
            <a:fillRect/>
          </a:stretch>
        </p:blipFill>
        <p:spPr bwMode="auto">
          <a:xfrm>
            <a:off x="0" y="1999280"/>
            <a:ext cx="10701658" cy="38125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MENGERJAKAN TUGAS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112915" y="3297522"/>
            <a:ext cx="4080264" cy="1370567"/>
          </a:xfrm>
          <a:prstGeom prst="wedgeEllipseCallout">
            <a:avLst>
              <a:gd name="adj1" fmla="val -116039"/>
              <a:gd name="adj2" fmla="val 3609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Tugas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6120" t="21016" r="2430" b="11484"/>
          <a:stretch>
            <a:fillRect/>
          </a:stretch>
        </p:blipFill>
        <p:spPr bwMode="auto">
          <a:xfrm>
            <a:off x="0" y="1828800"/>
            <a:ext cx="10688638" cy="56772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MENGERJAKAN TUGAS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196840" y="2941320"/>
            <a:ext cx="5491798" cy="1818209"/>
          </a:xfrm>
          <a:prstGeom prst="wedgeEllipseCallout">
            <a:avLst>
              <a:gd name="adj1" fmla="val -57554"/>
              <a:gd name="adj2" fmla="val 14512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Tambahkan</a:t>
            </a:r>
            <a:r>
              <a:rPr lang="en-US" sz="2400" dirty="0"/>
              <a:t> </a:t>
            </a:r>
            <a:r>
              <a:rPr lang="en-US" sz="2400" dirty="0" err="1"/>
              <a:t>pengajuan</a:t>
            </a:r>
            <a:r>
              <a:rPr lang="en-US" sz="2400" dirty="0"/>
              <a:t> (</a:t>
            </a:r>
            <a:r>
              <a:rPr lang="en-US" sz="2400" dirty="0" err="1"/>
              <a:t>tugas</a:t>
            </a:r>
            <a:r>
              <a:rPr lang="en-US" sz="2400" dirty="0"/>
              <a:t>/</a:t>
            </a:r>
            <a:r>
              <a:rPr lang="en-US" sz="2400" dirty="0" err="1"/>
              <a:t>laporan</a:t>
            </a:r>
            <a:r>
              <a:rPr lang="en-US" sz="2400" dirty="0"/>
              <a:t>)”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5886" t="19141" r="2548" b="12526"/>
          <a:stretch>
            <a:fillRect/>
          </a:stretch>
        </p:blipFill>
        <p:spPr bwMode="auto">
          <a:xfrm>
            <a:off x="0" y="1748723"/>
            <a:ext cx="10688638" cy="5737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MENGERJAKAN TUGAS (3)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998720" y="2423160"/>
            <a:ext cx="3855720" cy="1528649"/>
          </a:xfrm>
          <a:prstGeom prst="wedgeEllipseCallout">
            <a:avLst>
              <a:gd name="adj1" fmla="val -101434"/>
              <a:gd name="adj2" fmla="val 8740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unggah</a:t>
            </a:r>
            <a:r>
              <a:rPr lang="en-US" sz="2400" dirty="0"/>
              <a:t> file </a:t>
            </a:r>
            <a:r>
              <a:rPr lang="en-US" sz="2400" dirty="0" err="1"/>
              <a:t>jawaban</a:t>
            </a:r>
            <a:r>
              <a:rPr lang="en-US" sz="2400" dirty="0"/>
              <a:t> </a:t>
            </a:r>
            <a:r>
              <a:rPr lang="en-US" sz="2400" dirty="0" err="1"/>
              <a:t>Tugas</a:t>
            </a:r>
            <a:endParaRPr lang="en-US" sz="2400" dirty="0"/>
          </a:p>
        </p:txBody>
      </p:sp>
      <p:sp>
        <p:nvSpPr>
          <p:cNvPr id="6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196840" y="4160520"/>
            <a:ext cx="5491798" cy="1818209"/>
          </a:xfrm>
          <a:prstGeom prst="wedgeEllipseCallout">
            <a:avLst>
              <a:gd name="adj1" fmla="val -86414"/>
              <a:gd name="adj2" fmla="val 9985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Simpan</a:t>
            </a:r>
            <a:r>
              <a:rPr lang="en-US" sz="2400" dirty="0"/>
              <a:t> </a:t>
            </a:r>
            <a:r>
              <a:rPr lang="en-US" sz="2400" dirty="0" err="1"/>
              <a:t>Perubahan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5729" t="44282" r="2444" b="25845"/>
          <a:stretch>
            <a:fillRect/>
          </a:stretch>
        </p:blipFill>
        <p:spPr bwMode="auto">
          <a:xfrm>
            <a:off x="0" y="2200758"/>
            <a:ext cx="10688638" cy="2499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MENGERJAKAN KUIS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163076" y="3307080"/>
            <a:ext cx="2816844" cy="1249938"/>
          </a:xfrm>
          <a:prstGeom prst="wedgeEllipseCallout">
            <a:avLst>
              <a:gd name="adj1" fmla="val -139236"/>
              <a:gd name="adj2" fmla="val 32303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Kuis</a:t>
            </a:r>
            <a:r>
              <a:rPr lang="en-US" sz="24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25939" t="32448" r="5657" b="43371"/>
          <a:stretch>
            <a:fillRect/>
          </a:stretch>
        </p:blipFill>
        <p:spPr bwMode="auto">
          <a:xfrm>
            <a:off x="60960" y="1401047"/>
            <a:ext cx="10510455" cy="2088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&amp; MENGERJAKAN KUIS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7409196" y="2194560"/>
            <a:ext cx="2816844" cy="1249938"/>
          </a:xfrm>
          <a:prstGeom prst="wedgeEllipseCallout">
            <a:avLst>
              <a:gd name="adj1" fmla="val -80805"/>
              <a:gd name="adj2" fmla="val 17672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</a:t>
            </a:r>
            <a:r>
              <a:rPr lang="en-US" sz="2400" dirty="0" err="1"/>
              <a:t>Mencoba</a:t>
            </a:r>
            <a:r>
              <a:rPr lang="en-US" sz="2400" dirty="0"/>
              <a:t> </a:t>
            </a:r>
            <a:r>
              <a:rPr lang="en-US" sz="2400" dirty="0" err="1"/>
              <a:t>kuis</a:t>
            </a:r>
            <a:r>
              <a:rPr lang="en-US" sz="2400" dirty="0"/>
              <a:t> </a:t>
            </a:r>
            <a:r>
              <a:rPr lang="en-US" sz="2400" dirty="0" err="1"/>
              <a:t>sekarang</a:t>
            </a:r>
            <a:r>
              <a:rPr lang="en-US" sz="2400" dirty="0"/>
              <a:t>”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/>
          <a:srcRect l="26237" t="33125" r="2430" b="25000"/>
          <a:stretch>
            <a:fillRect/>
          </a:stretch>
        </p:blipFill>
        <p:spPr bwMode="auto">
          <a:xfrm>
            <a:off x="426721" y="3862852"/>
            <a:ext cx="9906000" cy="3269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3246120" y="4038600"/>
            <a:ext cx="4130040" cy="2225298"/>
          </a:xfrm>
          <a:prstGeom prst="wedgeEllipseCallout">
            <a:avLst>
              <a:gd name="adj1" fmla="val 95143"/>
              <a:gd name="adj2" fmla="val 72620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Pilih</a:t>
            </a:r>
            <a:r>
              <a:rPr lang="en-US" sz="2400" dirty="0"/>
              <a:t> </a:t>
            </a:r>
            <a:r>
              <a:rPr lang="en-US" sz="2400" dirty="0" err="1"/>
              <a:t>jawaban</a:t>
            </a:r>
            <a:r>
              <a:rPr lang="en-US" sz="2400" dirty="0"/>
              <a:t> yang </a:t>
            </a:r>
            <a:r>
              <a:rPr lang="en-US" sz="2400" dirty="0" err="1"/>
              <a:t>dianggap</a:t>
            </a:r>
            <a:r>
              <a:rPr lang="en-US" sz="2400" dirty="0"/>
              <a:t> </a:t>
            </a:r>
            <a:r>
              <a:rPr lang="en-US" sz="2400" dirty="0" err="1"/>
              <a:t>benar</a:t>
            </a:r>
            <a:r>
              <a:rPr lang="en-US" sz="2400" dirty="0"/>
              <a:t> </a:t>
            </a:r>
            <a:r>
              <a:rPr lang="en-US" sz="2400" dirty="0" err="1"/>
              <a:t>lalu</a:t>
            </a:r>
            <a:r>
              <a:rPr lang="en-US" sz="2400" dirty="0"/>
              <a:t> </a:t>
            </a:r>
            <a:r>
              <a:rPr lang="en-US" sz="2400" dirty="0" err="1"/>
              <a:t>klik</a:t>
            </a:r>
            <a:r>
              <a:rPr lang="en-US" sz="2400" dirty="0"/>
              <a:t> “Next page”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lum bright="-10000"/>
          </a:blip>
          <a:srcRect l="6459" t="16641" r="6162" b="50234"/>
          <a:stretch>
            <a:fillRect/>
          </a:stretch>
        </p:blipFill>
        <p:spPr bwMode="auto">
          <a:xfrm>
            <a:off x="289560" y="3306876"/>
            <a:ext cx="9296400" cy="19814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 l="12533" t="31224" r="46237" b="58568"/>
          <a:stretch>
            <a:fillRect/>
          </a:stretch>
        </p:blipFill>
        <p:spPr bwMode="auto">
          <a:xfrm>
            <a:off x="274320" y="1508760"/>
            <a:ext cx="7225626" cy="1005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BERKOMUNIKASI DENGAN TUTOR (1)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8087052" y="1432560"/>
            <a:ext cx="2601586" cy="1417320"/>
          </a:xfrm>
          <a:prstGeom prst="wedgeEllipseCallout">
            <a:avLst>
              <a:gd name="adj1" fmla="val -94631"/>
              <a:gd name="adj2" fmla="val 92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“Course dashboard”</a:t>
            </a:r>
          </a:p>
        </p:txBody>
      </p:sp>
      <p:sp>
        <p:nvSpPr>
          <p:cNvPr id="10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1838652" y="4922520"/>
            <a:ext cx="3083868" cy="1417320"/>
          </a:xfrm>
          <a:prstGeom prst="wedgeEllipseCallout">
            <a:avLst>
              <a:gd name="adj1" fmla="val 108640"/>
              <a:gd name="adj2" fmla="val -88601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Foto</a:t>
            </a:r>
            <a:r>
              <a:rPr lang="en-US" sz="2400" dirty="0"/>
              <a:t> Tutor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 l="44175" t="61432" r="2062" b="18568"/>
          <a:stretch>
            <a:fillRect/>
          </a:stretch>
        </p:blipFill>
        <p:spPr bwMode="auto">
          <a:xfrm>
            <a:off x="0" y="4678679"/>
            <a:ext cx="8122920" cy="16989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 l="24714" t="31432" r="17850" b="30859"/>
          <a:stretch>
            <a:fillRect/>
          </a:stretch>
        </p:blipFill>
        <p:spPr bwMode="auto">
          <a:xfrm>
            <a:off x="0" y="1478280"/>
            <a:ext cx="7472998" cy="275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BERKOMUNIKASI DENGAN TUTOR (2)</a:t>
            </a:r>
          </a:p>
        </p:txBody>
      </p:sp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4717021" y="1463040"/>
            <a:ext cx="2963939" cy="1584960"/>
          </a:xfrm>
          <a:prstGeom prst="wedgeEllipseCallout">
            <a:avLst>
              <a:gd name="adj1" fmla="val -136055"/>
              <a:gd name="adj2" fmla="val 791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“Message”</a:t>
            </a:r>
          </a:p>
        </p:txBody>
      </p:sp>
      <p:sp>
        <p:nvSpPr>
          <p:cNvPr id="7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545379" y="3550920"/>
            <a:ext cx="3390659" cy="1630680"/>
          </a:xfrm>
          <a:prstGeom prst="wedgeEllipseCallout">
            <a:avLst>
              <a:gd name="adj1" fmla="val -147040"/>
              <a:gd name="adj2" fmla="val 77566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Ketikan</a:t>
            </a:r>
            <a:r>
              <a:rPr lang="en-US" sz="2400" dirty="0"/>
              <a:t> </a:t>
            </a:r>
            <a:r>
              <a:rPr lang="en-US" sz="2400" dirty="0" err="1"/>
              <a:t>Pesan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klik</a:t>
            </a:r>
            <a:r>
              <a:rPr lang="en-US" sz="2400" dirty="0"/>
              <a:t> “Send”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0" y="5410200"/>
            <a:ext cx="975360" cy="5029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4685" t="16224" r="6062" b="31068"/>
          <a:stretch>
            <a:fillRect/>
          </a:stretch>
        </p:blipFill>
        <p:spPr bwMode="auto">
          <a:xfrm>
            <a:off x="213360" y="3089760"/>
            <a:ext cx="8595360" cy="285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lum bright="-10000"/>
          </a:blip>
          <a:srcRect l="12533" t="31224" r="46237" b="58568"/>
          <a:stretch>
            <a:fillRect/>
          </a:stretch>
        </p:blipFill>
        <p:spPr bwMode="auto">
          <a:xfrm>
            <a:off x="274320" y="1508760"/>
            <a:ext cx="7225626" cy="10058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8087052" y="1432560"/>
            <a:ext cx="2601586" cy="1417320"/>
          </a:xfrm>
          <a:prstGeom prst="wedgeEllipseCallout">
            <a:avLst>
              <a:gd name="adj1" fmla="val -94631"/>
              <a:gd name="adj2" fmla="val 9248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“Course dashboard”</a:t>
            </a:r>
          </a:p>
        </p:txBody>
      </p:sp>
      <p:sp>
        <p:nvSpPr>
          <p:cNvPr id="10" name="Oval Callout 2">
            <a:extLst>
              <a:ext uri="{FF2B5EF4-FFF2-40B4-BE49-F238E27FC236}">
                <a16:creationId xmlns:a16="http://schemas.microsoft.com/office/drawing/2014/main" id="{F674958F-F551-4122-A87D-3221D273381C}"/>
              </a:ext>
            </a:extLst>
          </p:cNvPr>
          <p:cNvSpPr/>
          <p:nvPr/>
        </p:nvSpPr>
        <p:spPr>
          <a:xfrm>
            <a:off x="5755332" y="4389120"/>
            <a:ext cx="3083868" cy="1417320"/>
          </a:xfrm>
          <a:prstGeom prst="wedgeEllipseCallout">
            <a:avLst>
              <a:gd name="adj1" fmla="val -151795"/>
              <a:gd name="adj2" fmla="val 24302"/>
            </a:avLst>
          </a:prstGeom>
          <a:solidFill>
            <a:schemeClr val="accent4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/>
              <a:t>Klik</a:t>
            </a:r>
            <a:r>
              <a:rPr lang="en-US" sz="2400" dirty="0"/>
              <a:t> </a:t>
            </a:r>
            <a:r>
              <a:rPr lang="en-US" sz="2400" dirty="0" err="1"/>
              <a:t>Nilai</a:t>
            </a:r>
            <a:endParaRPr lang="en-US" sz="2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NILAI TUTORIAL ONLINE (1)</a:t>
            </a:r>
          </a:p>
        </p:txBody>
      </p:sp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127760"/>
            <a:ext cx="10688638" cy="643509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44AFAE-38FA-4C53-B6D3-11DD094F3D43}"/>
              </a:ext>
            </a:extLst>
          </p:cNvPr>
          <p:cNvSpPr/>
          <p:nvPr/>
        </p:nvSpPr>
        <p:spPr>
          <a:xfrm>
            <a:off x="1998663" y="435115"/>
            <a:ext cx="84915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800" b="1" dirty="0">
                <a:solidFill>
                  <a:schemeClr val="tx2"/>
                </a:solidFill>
                <a:latin typeface="+mj-lt"/>
              </a:rPr>
              <a:t>MENGAKSES NILAI TUTORIAL ONLINE (2)</a:t>
            </a: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/>
          <a:srcRect l="34219" t="18516" r="25839" b="9609"/>
          <a:stretch>
            <a:fillRect/>
          </a:stretch>
        </p:blipFill>
        <p:spPr bwMode="auto">
          <a:xfrm>
            <a:off x="1950720" y="1112519"/>
            <a:ext cx="6400800" cy="64758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58181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3">
            <a:extLst>
              <a:ext uri="{FF2B5EF4-FFF2-40B4-BE49-F238E27FC236}">
                <a16:creationId xmlns:a16="http://schemas.microsoft.com/office/drawing/2014/main" id="{50E84A1F-CA50-403D-B34B-300F205B68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6156" y="2900506"/>
            <a:ext cx="10763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5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3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6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96888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sekian</a:t>
            </a:r>
            <a:endParaRPr lang="en-US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483" name="TextBox 1">
            <a:extLst>
              <a:ext uri="{FF2B5EF4-FFF2-40B4-BE49-F238E27FC236}">
                <a16:creationId xmlns:a16="http://schemas.microsoft.com/office/drawing/2014/main" id="{5D24EA32-B335-4010-8021-AF3723E0B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4661" y="5930496"/>
            <a:ext cx="42576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US" dirty="0">
                <a:solidFill>
                  <a:srgbClr val="C00000"/>
                </a:solidFill>
              </a:rPr>
              <a:t>Pusat </a:t>
            </a:r>
            <a:r>
              <a:rPr lang="en-US" altLang="en-US" dirty="0" err="1">
                <a:solidFill>
                  <a:srgbClr val="C00000"/>
                </a:solidFill>
              </a:rPr>
              <a:t>Riset</a:t>
            </a:r>
            <a:r>
              <a:rPr lang="en-US" altLang="en-US" dirty="0">
                <a:solidFill>
                  <a:srgbClr val="C00000"/>
                </a:solidFill>
              </a:rPr>
              <a:t> &amp; </a:t>
            </a:r>
            <a:r>
              <a:rPr lang="en-US" altLang="en-US" dirty="0" err="1">
                <a:solidFill>
                  <a:srgbClr val="C00000"/>
                </a:solidFill>
              </a:rPr>
              <a:t>Inovasi</a:t>
            </a:r>
            <a:endParaRPr lang="en-US" altLang="en-US" dirty="0">
              <a:solidFill>
                <a:srgbClr val="C00000"/>
              </a:solidFill>
            </a:endParaRPr>
          </a:p>
          <a:p>
            <a:pPr algn="ctr"/>
            <a:r>
              <a:rPr lang="en-US" altLang="en-US" dirty="0">
                <a:solidFill>
                  <a:srgbClr val="C00000"/>
                </a:solidFill>
              </a:rPr>
              <a:t>Pendidikan Terbuka dan </a:t>
            </a:r>
            <a:r>
              <a:rPr lang="en-US" altLang="en-US" dirty="0" err="1">
                <a:solidFill>
                  <a:srgbClr val="C00000"/>
                </a:solidFill>
              </a:rPr>
              <a:t>Jarak</a:t>
            </a:r>
            <a:r>
              <a:rPr lang="en-US" altLang="en-US" dirty="0">
                <a:solidFill>
                  <a:srgbClr val="C00000"/>
                </a:solidFill>
              </a:rPr>
              <a:t> </a:t>
            </a:r>
            <a:r>
              <a:rPr lang="en-US" altLang="en-US" dirty="0" err="1">
                <a:solidFill>
                  <a:srgbClr val="C00000"/>
                </a:solidFill>
              </a:rPr>
              <a:t>Jauh</a:t>
            </a:r>
            <a:endParaRPr lang="en-US" altLang="en-US" dirty="0">
              <a:solidFill>
                <a:srgbClr val="C0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BA3C94-8C7D-4050-8CAE-11B7EE4375B1}"/>
              </a:ext>
            </a:extLst>
          </p:cNvPr>
          <p:cNvSpPr txBox="1"/>
          <p:nvPr/>
        </p:nvSpPr>
        <p:spPr>
          <a:xfrm>
            <a:off x="2279465" y="3676986"/>
            <a:ext cx="6129705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D" sz="1800" b="1" dirty="0"/>
              <a:t>Oleh: </a:t>
            </a:r>
            <a:r>
              <a:rPr lang="en-ID" sz="1800" b="1" dirty="0" err="1"/>
              <a:t>mira</a:t>
            </a:r>
            <a:r>
              <a:rPr lang="en-ID" sz="1800" b="1" dirty="0"/>
              <a:t> </a:t>
            </a:r>
            <a:r>
              <a:rPr lang="en-ID" sz="1800" b="1" dirty="0" err="1"/>
              <a:t>aryani</a:t>
            </a:r>
            <a:r>
              <a:rPr lang="en-ID" sz="1800" b="1" dirty="0"/>
              <a:t>, </a:t>
            </a:r>
            <a:r>
              <a:rPr lang="en-ID" sz="1800" b="1" dirty="0" err="1"/>
              <a:t>nang</a:t>
            </a:r>
            <a:r>
              <a:rPr lang="en-ID" sz="1800" b="1" dirty="0"/>
              <a:t> </a:t>
            </a:r>
            <a:r>
              <a:rPr lang="en-ID" sz="1800" b="1" dirty="0" err="1"/>
              <a:t>budiyanto</a:t>
            </a:r>
            <a:r>
              <a:rPr lang="en-ID" sz="1800" b="1" dirty="0"/>
              <a:t>, </a:t>
            </a:r>
            <a:r>
              <a:rPr lang="en-ID" sz="1800" b="1" dirty="0" err="1"/>
              <a:t>wahyu</a:t>
            </a:r>
            <a:r>
              <a:rPr lang="en-ID" sz="1800" b="1" dirty="0"/>
              <a:t> </a:t>
            </a:r>
            <a:r>
              <a:rPr lang="en-ID" sz="1800" b="1" dirty="0" err="1"/>
              <a:t>inayanto</a:t>
            </a:r>
            <a:endParaRPr lang="en-ID" sz="1800" b="1" dirty="0"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3"/>
          <p:cNvSpPr txBox="1">
            <a:spLocks noChangeArrowheads="1"/>
          </p:cNvSpPr>
          <p:nvPr/>
        </p:nvSpPr>
        <p:spPr bwMode="auto">
          <a:xfrm>
            <a:off x="5207000" y="3910013"/>
            <a:ext cx="18573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endParaRPr lang="en-US" altLang="en-US" sz="2800" b="1">
              <a:solidFill>
                <a:srgbClr val="002060"/>
              </a:solidFill>
              <a:latin typeface="Mistral" pitchFamily="66" charset="0"/>
            </a:endParaRPr>
          </a:p>
        </p:txBody>
      </p:sp>
      <p:sp>
        <p:nvSpPr>
          <p:cNvPr id="52227" name="TextBox 1"/>
          <p:cNvSpPr txBox="1">
            <a:spLocks noChangeArrowheads="1"/>
          </p:cNvSpPr>
          <p:nvPr/>
        </p:nvSpPr>
        <p:spPr bwMode="auto">
          <a:xfrm>
            <a:off x="4281905" y="2620328"/>
            <a:ext cx="168360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en-US" dirty="0"/>
              <a:t>SEKIAN</a:t>
            </a:r>
          </a:p>
          <a:p>
            <a:pPr algn="ctr"/>
            <a:endParaRPr lang="en-US" altLang="en-US" b="1" dirty="0">
              <a:solidFill>
                <a:srgbClr val="C00000"/>
              </a:solidFill>
            </a:endParaRPr>
          </a:p>
          <a:p>
            <a:pPr algn="ctr"/>
            <a:r>
              <a:rPr lang="en-US" altLang="en-US" b="1" dirty="0" err="1">
                <a:solidFill>
                  <a:srgbClr val="C00000"/>
                </a:solidFill>
              </a:rPr>
              <a:t>Wahyu</a:t>
            </a:r>
            <a:r>
              <a:rPr lang="en-US" altLang="en-US" b="1" dirty="0">
                <a:solidFill>
                  <a:srgbClr val="C00000"/>
                </a:solidFill>
              </a:rPr>
              <a:t>, Mira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1598</TotalTime>
  <Words>676</Words>
  <Application>Microsoft Office PowerPoint</Application>
  <PresentationFormat>Custom</PresentationFormat>
  <Paragraphs>126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ＭＳ Ｐゴシック</vt:lpstr>
      <vt:lpstr>Arial</vt:lpstr>
      <vt:lpstr>Bradley Hand ITC</vt:lpstr>
      <vt:lpstr>Calibri</vt:lpstr>
      <vt:lpstr>Mistral</vt:lpstr>
      <vt:lpstr>Office Theme</vt:lpstr>
      <vt:lpstr>PENDIDIKAN TERBUKA DAN JARAK JAUH Membuka Akses Pendidikan Tinggi bagi Semua Making Higher Education Open to All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PENDIDIKAN TERBUKA DAN JARAK JAUH Membuka Akses Pendidikan Tinggi bagi Semua Making Higher Education Open to All</dc:title>
  <dc:creator>Kartono Kartono</dc:creator>
  <cp:lastModifiedBy> </cp:lastModifiedBy>
  <cp:revision>178</cp:revision>
  <dcterms:created xsi:type="dcterms:W3CDTF">2018-08-28T04:15:58Z</dcterms:created>
  <dcterms:modified xsi:type="dcterms:W3CDTF">2019-02-19T16:03:34Z</dcterms:modified>
</cp:coreProperties>
</file>